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</p:sldMasterIdLst>
  <p:notesMasterIdLst>
    <p:notesMasterId r:id="rId19"/>
  </p:notesMasterIdLst>
  <p:sldIdLst>
    <p:sldId id="256" r:id="rId2"/>
    <p:sldId id="259" r:id="rId3"/>
    <p:sldId id="260" r:id="rId4"/>
    <p:sldId id="261" r:id="rId5"/>
    <p:sldId id="262" r:id="rId6"/>
    <p:sldId id="274" r:id="rId7"/>
    <p:sldId id="278" r:id="rId8"/>
    <p:sldId id="280" r:id="rId9"/>
    <p:sldId id="285" r:id="rId10"/>
    <p:sldId id="286" r:id="rId11"/>
    <p:sldId id="334" r:id="rId12"/>
    <p:sldId id="257" r:id="rId13"/>
    <p:sldId id="289" r:id="rId14"/>
    <p:sldId id="335" r:id="rId15"/>
    <p:sldId id="288" r:id="rId16"/>
    <p:sldId id="332" r:id="rId17"/>
    <p:sldId id="271" r:id="rId18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45" autoAdjust="0"/>
    <p:restoredTop sz="94671"/>
  </p:normalViewPr>
  <p:slideViewPr>
    <p:cSldViewPr snapToGrid="0" snapToObjects="1">
      <p:cViewPr>
        <p:scale>
          <a:sx n="117" d="100"/>
          <a:sy n="117" d="100"/>
        </p:scale>
        <p:origin x="1192" y="-3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6ABC2D-64D6-2140-BDB4-FCE1BFF70123}" type="datetimeFigureOut">
              <a:rPr lang="pt-PT" smtClean="0"/>
              <a:t>25/07/23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pt-PT"/>
              <a:t>Editar os estilos de texto do Modelo Global
Segundo nível
Terceiro nível
Quarto nível
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411C9A-E604-BC44-AED9-C57846EC18B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84526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411C9A-E604-BC44-AED9-C57846EC18B0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79638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ítulo 1"/>
          <p:cNvSpPr>
            <a:spLocks noGrp="1"/>
          </p:cNvSpPr>
          <p:nvPr>
            <p:ph type="title"/>
          </p:nvPr>
        </p:nvSpPr>
        <p:spPr>
          <a:xfrm>
            <a:off x="457200" y="957381"/>
            <a:ext cx="8229600" cy="5677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_tradnl"/>
              <a:t>Clic para editar título</a:t>
            </a:r>
            <a:endParaRPr lang="es-ES" dirty="0"/>
          </a:p>
        </p:txBody>
      </p:sp>
      <p:sp>
        <p:nvSpPr>
          <p:cNvPr id="4" name="Marcador de text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660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_tradnl" dirty="0"/>
          </a:p>
        </p:txBody>
      </p:sp>
      <p:sp>
        <p:nvSpPr>
          <p:cNvPr id="5" name="CuadroTexto 4"/>
          <p:cNvSpPr txBox="1"/>
          <p:nvPr/>
        </p:nvSpPr>
        <p:spPr>
          <a:xfrm>
            <a:off x="283307" y="235411"/>
            <a:ext cx="3028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0" i="0" dirty="0">
                <a:solidFill>
                  <a:srgbClr val="009DD5"/>
                </a:solidFill>
                <a:latin typeface="Myriad Pro Semibold"/>
                <a:cs typeface="Myriad Pro Semibold"/>
              </a:rPr>
              <a:t>Reunión del proyecto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5658339" y="235411"/>
            <a:ext cx="30284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/>
                <a:cs typeface="Myriad Pro"/>
              </a:rPr>
              <a:t>25 de Agosto de 2019</a:t>
            </a:r>
          </a:p>
        </p:txBody>
      </p:sp>
    </p:spTree>
    <p:extLst>
      <p:ext uri="{BB962C8B-B14F-4D97-AF65-F5344CB8AC3E}">
        <p14:creationId xmlns:p14="http://schemas.microsoft.com/office/powerpoint/2010/main" val="1743013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ítulo 1"/>
          <p:cNvSpPr>
            <a:spLocks noGrp="1"/>
          </p:cNvSpPr>
          <p:nvPr>
            <p:ph type="title" hasCustomPrompt="1"/>
          </p:nvPr>
        </p:nvSpPr>
        <p:spPr>
          <a:xfrm>
            <a:off x="457200" y="957381"/>
            <a:ext cx="8229600" cy="5677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_tradnl" dirty="0"/>
              <a:t>1. Objetivo de la reunión y socios involucrados</a:t>
            </a:r>
            <a:endParaRPr lang="es-ES" dirty="0"/>
          </a:p>
        </p:txBody>
      </p:sp>
      <p:sp>
        <p:nvSpPr>
          <p:cNvPr id="4" name="Marcador de texto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+mj-lt"/>
              <a:buNone/>
              <a:defRPr sz="1500"/>
            </a:lvl1pPr>
            <a:lvl2pPr marL="457200" indent="0">
              <a:buFont typeface="+mj-lt"/>
              <a:buNone/>
              <a:defRPr sz="1500"/>
            </a:lvl2pPr>
            <a:lvl3pPr marL="914400" indent="0">
              <a:buFont typeface="+mj-lt"/>
              <a:buNone/>
              <a:defRPr sz="1500"/>
            </a:lvl3pPr>
          </a:lstStyle>
          <a:p>
            <a:pPr lvl="0"/>
            <a:r>
              <a:rPr lang="es-ES_tradnl" dirty="0"/>
              <a:t>Objetivo de la reunión y </a:t>
            </a:r>
            <a:r>
              <a:rPr lang="es-ES_tradnl"/>
              <a:t>socios involucrados</a:t>
            </a:r>
            <a:endParaRPr lang="es-ES_tradnl" dirty="0"/>
          </a:p>
          <a:p>
            <a:pPr lvl="2"/>
            <a:endParaRPr lang="es-ES_tradnl" dirty="0"/>
          </a:p>
        </p:txBody>
      </p:sp>
      <p:sp>
        <p:nvSpPr>
          <p:cNvPr id="5" name="CuadroTexto 4"/>
          <p:cNvSpPr txBox="1"/>
          <p:nvPr/>
        </p:nvSpPr>
        <p:spPr>
          <a:xfrm>
            <a:off x="283307" y="235411"/>
            <a:ext cx="3028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0" i="0" dirty="0">
                <a:solidFill>
                  <a:srgbClr val="009DD5"/>
                </a:solidFill>
                <a:latin typeface="Myriad Pro Semibold"/>
                <a:cs typeface="Myriad Pro Semibold"/>
              </a:rPr>
              <a:t>Reunión del proyecto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5658339" y="235411"/>
            <a:ext cx="30284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b="0" i="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/>
                <a:cs typeface="Myriad Pro"/>
              </a:rPr>
              <a:t>25 de Agosto de 2019</a:t>
            </a:r>
          </a:p>
        </p:txBody>
      </p:sp>
    </p:spTree>
    <p:extLst>
      <p:ext uri="{BB962C8B-B14F-4D97-AF65-F5344CB8AC3E}">
        <p14:creationId xmlns:p14="http://schemas.microsoft.com/office/powerpoint/2010/main" val="3363560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0407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b="1">
                <a:latin typeface="Calibri"/>
                <a:cs typeface="Calibri"/>
              </a:defRPr>
            </a:lvl1pPr>
          </a:lstStyle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"/>
                <a:cs typeface="Calibri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/>
              <a:t>Haga clic para modificar el estilo de subtítulo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49432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076" y="286584"/>
            <a:ext cx="2891143" cy="36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63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</p:sldLayoutIdLst>
  <p:txStyles>
    <p:titleStyle>
      <a:lvl1pPr algn="l" defTabSz="457200" rtl="0" eaLnBrk="1" latinLnBrk="0" hangingPunct="1">
        <a:spcBef>
          <a:spcPct val="0"/>
        </a:spcBef>
        <a:buNone/>
        <a:defRPr sz="3000" b="0" i="0" kern="1200">
          <a:solidFill>
            <a:srgbClr val="009DD5"/>
          </a:solidFill>
          <a:latin typeface="Myriad Pro Semibold"/>
          <a:ea typeface="+mj-ea"/>
          <a:cs typeface="Myriad Pro Semibold"/>
        </a:defRPr>
      </a:lvl1pPr>
    </p:titleStyle>
    <p:bodyStyle>
      <a:lvl1pPr marL="457200" marR="0" indent="-4572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+mj-lt"/>
        <a:buAutoNum type="arabicPeriod"/>
        <a:tabLst/>
        <a:defRPr sz="2100" kern="1200">
          <a:solidFill>
            <a:schemeClr val="tx1"/>
          </a:solidFill>
          <a:latin typeface="Myriad Pro"/>
          <a:ea typeface="+mn-ea"/>
          <a:cs typeface="Myriad Pro"/>
        </a:defRPr>
      </a:lvl1pPr>
      <a:lvl2pPr marL="800100" indent="-342900" algn="l" defTabSz="457200" rtl="0" eaLnBrk="1" latinLnBrk="0" hangingPunct="1">
        <a:spcBef>
          <a:spcPct val="20000"/>
        </a:spcBef>
        <a:buFont typeface="+mj-lt"/>
        <a:buAutoNum type="alphaLcPeriod"/>
        <a:defRPr sz="2000" kern="1200">
          <a:solidFill>
            <a:schemeClr val="tx1"/>
          </a:solidFill>
          <a:latin typeface="Myriad Pro"/>
          <a:ea typeface="+mn-ea"/>
          <a:cs typeface="Myriad Pro"/>
        </a:defRPr>
      </a:lvl2pPr>
      <a:lvl3pPr marL="1257300" indent="-342900" algn="l" defTabSz="457200" rtl="0" eaLnBrk="1" latinLnBrk="0" hangingPunct="1">
        <a:spcBef>
          <a:spcPct val="20000"/>
        </a:spcBef>
        <a:buFont typeface="+mj-lt"/>
        <a:buAutoNum type="alphaLcPeriod"/>
        <a:defRPr sz="1700" kern="1200" baseline="0">
          <a:solidFill>
            <a:schemeClr val="tx1"/>
          </a:solidFill>
          <a:latin typeface="Myriad Pro"/>
          <a:ea typeface="+mn-ea"/>
          <a:cs typeface="Myriad Pro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yriad Pro"/>
          <a:ea typeface="+mn-ea"/>
          <a:cs typeface="Myriad Pro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yriad Pro"/>
          <a:ea typeface="+mn-ea"/>
          <a:cs typeface="Myriad Pro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cmia-viana-castelo.pt/servicos-educativos/recursos-educativos/publicacoes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2.jpg"/><Relationship Id="rId21" Type="http://schemas.openxmlformats.org/officeDocument/2006/relationships/image" Target="../media/image59.jpeg"/><Relationship Id="rId7" Type="http://schemas.openxmlformats.org/officeDocument/2006/relationships/image" Target="../media/image46.jp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5" Type="http://schemas.openxmlformats.org/officeDocument/2006/relationships/image" Target="../media/image2.png"/><Relationship Id="rId2" Type="http://schemas.openxmlformats.org/officeDocument/2006/relationships/image" Target="../media/image41.jpg"/><Relationship Id="rId16" Type="http://schemas.openxmlformats.org/officeDocument/2006/relationships/image" Target="../media/image54.png"/><Relationship Id="rId20" Type="http://schemas.openxmlformats.org/officeDocument/2006/relationships/image" Target="../media/image5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11" Type="http://schemas.openxmlformats.org/officeDocument/2006/relationships/hyperlink" Target="nor-water.eu" TargetMode="External"/><Relationship Id="rId24" Type="http://schemas.openxmlformats.org/officeDocument/2006/relationships/image" Target="../media/image62.png"/><Relationship Id="rId5" Type="http://schemas.openxmlformats.org/officeDocument/2006/relationships/image" Target="../media/image44.png"/><Relationship Id="rId15" Type="http://schemas.openxmlformats.org/officeDocument/2006/relationships/image" Target="../media/image53.png"/><Relationship Id="rId23" Type="http://schemas.openxmlformats.org/officeDocument/2006/relationships/image" Target="../media/image61.jpeg"/><Relationship Id="rId10" Type="http://schemas.openxmlformats.org/officeDocument/2006/relationships/image" Target="../media/image49.png"/><Relationship Id="rId19" Type="http://schemas.openxmlformats.org/officeDocument/2006/relationships/image" Target="../media/image57.png"/><Relationship Id="rId4" Type="http://schemas.openxmlformats.org/officeDocument/2006/relationships/image" Target="../media/image43.gif"/><Relationship Id="rId9" Type="http://schemas.openxmlformats.org/officeDocument/2006/relationships/image" Target="../media/image48.png"/><Relationship Id="rId14" Type="http://schemas.openxmlformats.org/officeDocument/2006/relationships/image" Target="../media/image52.jpeg"/><Relationship Id="rId22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tiff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ndo-4x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Marcador de título 1"/>
          <p:cNvSpPr txBox="1">
            <a:spLocks/>
          </p:cNvSpPr>
          <p:nvPr/>
        </p:nvSpPr>
        <p:spPr>
          <a:xfrm>
            <a:off x="1604354" y="2038864"/>
            <a:ext cx="5251846" cy="5677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0" i="0" kern="1200">
                <a:solidFill>
                  <a:srgbClr val="009DD5"/>
                </a:solidFill>
                <a:latin typeface="Myriad Pro Semibold"/>
                <a:ea typeface="+mj-ea"/>
                <a:cs typeface="Myriad Pro Semibold"/>
              </a:defRPr>
            </a:lvl1pPr>
          </a:lstStyle>
          <a:p>
            <a:pPr algn="ctr"/>
            <a:endParaRPr lang="es-ES_tradnl" sz="3400" b="1" dirty="0">
              <a:latin typeface="Calibri"/>
              <a:cs typeface="Calibri"/>
            </a:endParaRPr>
          </a:p>
          <a:p>
            <a:pPr algn="ctr"/>
            <a:r>
              <a:rPr lang="es-ES_tradnl" sz="1400" b="1" dirty="0">
                <a:latin typeface="Calibri"/>
                <a:cs typeface="Calibri"/>
              </a:rPr>
              <a:t>Miguel Santos FCUP/CIIMAR_UP</a:t>
            </a:r>
          </a:p>
          <a:p>
            <a:pPr algn="ctr"/>
            <a:r>
              <a:rPr lang="es-ES_tradnl" sz="1400" b="1" dirty="0" err="1">
                <a:latin typeface="Calibri"/>
                <a:cs typeface="Calibri"/>
              </a:rPr>
              <a:t>miguel.santos@fc.up.pt</a:t>
            </a:r>
            <a:endParaRPr lang="es-ES_tradnl" sz="1400" b="1" dirty="0">
              <a:latin typeface="Calibri"/>
              <a:cs typeface="Calibri"/>
            </a:endParaRPr>
          </a:p>
          <a:p>
            <a:pPr algn="ctr"/>
            <a:endParaRPr lang="es-ES" sz="1400" b="1" dirty="0">
              <a:latin typeface="Calibri"/>
              <a:cs typeface="Calibri"/>
            </a:endParaRPr>
          </a:p>
        </p:txBody>
      </p:sp>
      <p:cxnSp>
        <p:nvCxnSpPr>
          <p:cNvPr id="6" name="Conector recto 5"/>
          <p:cNvCxnSpPr/>
          <p:nvPr/>
        </p:nvCxnSpPr>
        <p:spPr>
          <a:xfrm>
            <a:off x="2470868" y="2925156"/>
            <a:ext cx="4025306" cy="0"/>
          </a:xfrm>
          <a:prstGeom prst="line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agen 6" descr="NOR-WATER COLOR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125" y="1669728"/>
            <a:ext cx="2316304" cy="463575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F6D78C30-4050-E447-870E-8BA92EE0F9FF}"/>
              </a:ext>
            </a:extLst>
          </p:cNvPr>
          <p:cNvSpPr/>
          <p:nvPr/>
        </p:nvSpPr>
        <p:spPr>
          <a:xfrm>
            <a:off x="1194017" y="746308"/>
            <a:ext cx="67559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FERRAMENTAS DE SUPORTE À GESTÃO DA QUALIDADE DA ÁGUA DO RIO MINHO: IMPORTÂNCIA DA COLABORAÇÃO TRANSFRONTEIRIÇA</a:t>
            </a:r>
            <a:endParaRPr lang="pt-PT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270839F7-CC57-7948-843A-D437BD74D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9007" y="3054779"/>
            <a:ext cx="4126862" cy="2453391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159976FA-C40E-E147-AD76-314E463F4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161822"/>
            <a:ext cx="1715686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Imagem 10" descr="http://www.fc.up.pt/fcup/logotipo/files/fc.pos.jpg">
            <a:extLst>
              <a:ext uri="{FF2B5EF4-FFF2-40B4-BE49-F238E27FC236}">
                <a16:creationId xmlns:a16="http://schemas.microsoft.com/office/drawing/2014/main" id="{59138616-A3B5-1C40-9491-0F1FF4A761C7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85314" y="5061857"/>
            <a:ext cx="1299562" cy="792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8701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2813" t="26841" r="18020" b="14611"/>
          <a:stretch/>
        </p:blipFill>
        <p:spPr>
          <a:xfrm>
            <a:off x="0" y="799939"/>
            <a:ext cx="9144000" cy="605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368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0C8ADA4-9E1C-437B-80E1-C662A77DE4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98" b="15303"/>
          <a:stretch/>
        </p:blipFill>
        <p:spPr>
          <a:xfrm>
            <a:off x="4386444" y="4231804"/>
            <a:ext cx="4504345" cy="250663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-267287" y="808031"/>
            <a:ext cx="4375053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Blip>
                <a:blip r:embed="rId3"/>
              </a:buBlip>
            </a:pPr>
            <a:r>
              <a:rPr lang="es-ES" b="1" dirty="0">
                <a:solidFill>
                  <a:srgbClr val="FF0000"/>
                </a:solidFill>
              </a:rPr>
              <a:t>Elaboración </a:t>
            </a:r>
            <a:r>
              <a:rPr lang="es-ES" b="1" dirty="0" err="1">
                <a:solidFill>
                  <a:srgbClr val="FF0000"/>
                </a:solidFill>
              </a:rPr>
              <a:t>dun</a:t>
            </a:r>
            <a:r>
              <a:rPr lang="es-ES" b="1" dirty="0">
                <a:solidFill>
                  <a:srgbClr val="FF0000"/>
                </a:solidFill>
              </a:rPr>
              <a:t> </a:t>
            </a:r>
            <a:r>
              <a:rPr lang="es-ES" b="1" dirty="0" err="1">
                <a:solidFill>
                  <a:srgbClr val="FF0000"/>
                </a:solidFill>
              </a:rPr>
              <a:t>caderno</a:t>
            </a:r>
            <a:r>
              <a:rPr lang="es-ES" b="1" dirty="0">
                <a:solidFill>
                  <a:srgbClr val="FF0000"/>
                </a:solidFill>
              </a:rPr>
              <a:t> didáctico </a:t>
            </a:r>
            <a:endParaRPr lang="gl-ES" dirty="0">
              <a:solidFill>
                <a:srgbClr val="009DD5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1A22BB0-A744-4BAB-9B0D-71FCA1267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612" y="1199356"/>
            <a:ext cx="4083221" cy="550750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AAFBB31-9F1D-4AFD-8879-E5A58E4DB4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4921" y="50615"/>
            <a:ext cx="831513" cy="771484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97A6FBA2-C22F-4326-AD5C-0BB5B492A2F8}"/>
              </a:ext>
            </a:extLst>
          </p:cNvPr>
          <p:cNvSpPr/>
          <p:nvPr/>
        </p:nvSpPr>
        <p:spPr>
          <a:xfrm>
            <a:off x="3788090" y="771107"/>
            <a:ext cx="5399422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Blip>
                <a:blip r:embed="rId3"/>
              </a:buBlip>
            </a:pPr>
            <a:r>
              <a:rPr lang="gl-ES" b="1" dirty="0">
                <a:solidFill>
                  <a:srgbClr val="FF0000"/>
                </a:solidFill>
              </a:rPr>
              <a:t>Programa de recollida de lixo na costa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5D0BCDF-C78A-4847-A5C9-B84BA2306860}"/>
              </a:ext>
            </a:extLst>
          </p:cNvPr>
          <p:cNvSpPr/>
          <p:nvPr/>
        </p:nvSpPr>
        <p:spPr>
          <a:xfrm>
            <a:off x="3799810" y="3708910"/>
            <a:ext cx="4992502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Blip>
                <a:blip r:embed="rId3"/>
              </a:buBlip>
            </a:pPr>
            <a:r>
              <a:rPr lang="gl-ES" b="1" dirty="0">
                <a:solidFill>
                  <a:srgbClr val="FF0000"/>
                </a:solidFill>
              </a:rPr>
              <a:t>Charlas divulgativas (adicional)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2BB4BAF-A26D-4501-9EBE-ECF8ADBAF2A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051" r="8889"/>
          <a:stretch/>
        </p:blipFill>
        <p:spPr>
          <a:xfrm>
            <a:off x="4386445" y="1331810"/>
            <a:ext cx="4504344" cy="2367989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354742B9-AC70-4980-AA2C-A96FD5EE6D39}"/>
              </a:ext>
            </a:extLst>
          </p:cNvPr>
          <p:cNvSpPr txBox="1"/>
          <p:nvPr/>
        </p:nvSpPr>
        <p:spPr>
          <a:xfrm>
            <a:off x="214233" y="179793"/>
            <a:ext cx="3833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2400" b="1" i="0" dirty="0" err="1">
                <a:solidFill>
                  <a:srgbClr val="009DD5"/>
                </a:solidFill>
                <a:cs typeface="Calibri"/>
              </a:rPr>
              <a:t>Com</a:t>
            </a:r>
            <a:r>
              <a:rPr lang="gl-ES" sz="2400" b="1" dirty="0" err="1">
                <a:solidFill>
                  <a:srgbClr val="009DD5"/>
                </a:solidFill>
                <a:cs typeface="Calibri"/>
              </a:rPr>
              <a:t>unicação</a:t>
            </a:r>
            <a:endParaRPr lang="gl-ES" sz="2400" b="1" i="0" dirty="0">
              <a:solidFill>
                <a:srgbClr val="009DD5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7246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fondo-4x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8340499-4A12-481E-94EA-67867B49A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0988" y="5964883"/>
            <a:ext cx="571623" cy="571624"/>
          </a:xfrm>
          <a:prstGeom prst="rect">
            <a:avLst/>
          </a:prstGeom>
        </p:spPr>
      </p:pic>
      <p:sp>
        <p:nvSpPr>
          <p:cNvPr id="27" name="Marcador de título 1">
            <a:extLst>
              <a:ext uri="{FF2B5EF4-FFF2-40B4-BE49-F238E27FC236}">
                <a16:creationId xmlns:a16="http://schemas.microsoft.com/office/drawing/2014/main" id="{F1A288D1-6E8B-4E80-A6FA-42ADDC64E9EC}"/>
              </a:ext>
            </a:extLst>
          </p:cNvPr>
          <p:cNvSpPr txBox="1">
            <a:spLocks/>
          </p:cNvSpPr>
          <p:nvPr/>
        </p:nvSpPr>
        <p:spPr>
          <a:xfrm>
            <a:off x="457200" y="739279"/>
            <a:ext cx="8229600" cy="14218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0" i="0" kern="1200">
                <a:solidFill>
                  <a:srgbClr val="009DD5"/>
                </a:solidFill>
                <a:latin typeface="Myriad Pro Semibold"/>
                <a:ea typeface="+mj-ea"/>
                <a:cs typeface="Myriad Pro Semibold"/>
              </a:defRPr>
            </a:lvl1pPr>
          </a:lstStyle>
          <a:p>
            <a:r>
              <a:rPr lang="pt-PT" sz="2400" b="1" dirty="0">
                <a:latin typeface="Calibri"/>
                <a:cs typeface="Calibri"/>
              </a:rPr>
              <a:t>Município de Viana do Castelo - CMIA</a:t>
            </a:r>
          </a:p>
        </p:txBody>
      </p:sp>
      <p:sp>
        <p:nvSpPr>
          <p:cNvPr id="28" name="Marcador de texto 2">
            <a:extLst>
              <a:ext uri="{FF2B5EF4-FFF2-40B4-BE49-F238E27FC236}">
                <a16:creationId xmlns:a16="http://schemas.microsoft.com/office/drawing/2014/main" id="{FB1DE0F4-30B8-4401-8153-5C968B2B69AD}"/>
              </a:ext>
            </a:extLst>
          </p:cNvPr>
          <p:cNvSpPr txBox="1">
            <a:spLocks/>
          </p:cNvSpPr>
          <p:nvPr/>
        </p:nvSpPr>
        <p:spPr>
          <a:xfrm>
            <a:off x="457994" y="2769180"/>
            <a:ext cx="8229600" cy="7182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500" kern="1200">
                <a:solidFill>
                  <a:schemeClr val="tx1"/>
                </a:solidFill>
                <a:latin typeface="Myriad Pro"/>
                <a:ea typeface="+mn-ea"/>
                <a:cs typeface="Myriad Pro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+mj-lt"/>
              <a:buNone/>
              <a:defRPr sz="1500" kern="1200">
                <a:solidFill>
                  <a:schemeClr val="tx1"/>
                </a:solidFill>
                <a:latin typeface="Myriad Pro"/>
                <a:ea typeface="+mn-ea"/>
                <a:cs typeface="Myriad Pro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+mj-lt"/>
              <a:buNone/>
              <a:defRPr sz="1500" kern="1200" baseline="0">
                <a:solidFill>
                  <a:schemeClr val="tx1"/>
                </a:solidFill>
                <a:latin typeface="Myriad Pro"/>
                <a:ea typeface="+mn-ea"/>
                <a:cs typeface="Myriad Pro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yriad Pro"/>
                <a:ea typeface="+mn-ea"/>
                <a:cs typeface="Myriad Pro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yriad Pro"/>
                <a:ea typeface="+mn-ea"/>
                <a:cs typeface="Myriad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PT" dirty="0">
                <a:latin typeface="Calibri"/>
                <a:cs typeface="Calibri"/>
              </a:rPr>
              <a:t>Entre o dia 7 e 17 de junho foram realizadas 8 ações de sensibilização a alunos do Município de Viana do Castelo, na faixa etária entre os 15 e os 16 anos de idade. Tema dos poluentes emergentes e da qualidade da água perfeitamente adaptados aos conteúdos programáticos da escola neste nível de ensino.</a:t>
            </a:r>
          </a:p>
        </p:txBody>
      </p:sp>
      <p:sp>
        <p:nvSpPr>
          <p:cNvPr id="29" name="Marcador de título 1">
            <a:extLst>
              <a:ext uri="{FF2B5EF4-FFF2-40B4-BE49-F238E27FC236}">
                <a16:creationId xmlns:a16="http://schemas.microsoft.com/office/drawing/2014/main" id="{60E1835D-051D-4952-8657-8784D5843918}"/>
              </a:ext>
            </a:extLst>
          </p:cNvPr>
          <p:cNvSpPr txBox="1">
            <a:spLocks/>
          </p:cNvSpPr>
          <p:nvPr/>
        </p:nvSpPr>
        <p:spPr>
          <a:xfrm>
            <a:off x="457994" y="1941124"/>
            <a:ext cx="8229600" cy="8640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0" i="0" kern="1200">
                <a:solidFill>
                  <a:srgbClr val="009DD5"/>
                </a:solidFill>
                <a:latin typeface="Myriad Pro Semibold"/>
                <a:ea typeface="+mj-ea"/>
                <a:cs typeface="Myriad Pro Semibold"/>
              </a:defRPr>
            </a:lvl1pPr>
          </a:lstStyle>
          <a:p>
            <a:pPr algn="just"/>
            <a:r>
              <a:rPr lang="pt-PT" sz="2000" b="1" dirty="0">
                <a:latin typeface="Calibri"/>
                <a:cs typeface="Calibri"/>
              </a:rPr>
              <a:t>1. Formação/sensibilização sobre fitofármacos e outros poluentes emergentes: ações com grupo-alvo no terreno</a:t>
            </a:r>
          </a:p>
        </p:txBody>
      </p:sp>
      <p:sp>
        <p:nvSpPr>
          <p:cNvPr id="30" name="Marcador de título 1">
            <a:extLst>
              <a:ext uri="{FF2B5EF4-FFF2-40B4-BE49-F238E27FC236}">
                <a16:creationId xmlns:a16="http://schemas.microsoft.com/office/drawing/2014/main" id="{5B4ECFF8-CA85-4757-A608-5F45ED8042BD}"/>
              </a:ext>
            </a:extLst>
          </p:cNvPr>
          <p:cNvSpPr txBox="1">
            <a:spLocks/>
          </p:cNvSpPr>
          <p:nvPr/>
        </p:nvSpPr>
        <p:spPr>
          <a:xfrm>
            <a:off x="456406" y="3429000"/>
            <a:ext cx="8229600" cy="5874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0" i="0" kern="1200">
                <a:solidFill>
                  <a:srgbClr val="009DD5"/>
                </a:solidFill>
                <a:latin typeface="Myriad Pro Semibold"/>
                <a:ea typeface="+mj-ea"/>
                <a:cs typeface="Myriad Pro Semibold"/>
              </a:defRPr>
            </a:lvl1pPr>
          </a:lstStyle>
          <a:p>
            <a:pPr algn="just"/>
            <a:r>
              <a:rPr lang="pt-PT" sz="2000" b="1" dirty="0">
                <a:latin typeface="Calibri"/>
                <a:cs typeface="Calibri"/>
              </a:rPr>
              <a:t>2. Exposição itinerante “Poluentes emergentes no Ambiente”</a:t>
            </a:r>
          </a:p>
        </p:txBody>
      </p:sp>
      <p:sp>
        <p:nvSpPr>
          <p:cNvPr id="31" name="Marcador de título 1">
            <a:extLst>
              <a:ext uri="{FF2B5EF4-FFF2-40B4-BE49-F238E27FC236}">
                <a16:creationId xmlns:a16="http://schemas.microsoft.com/office/drawing/2014/main" id="{B609B245-22E2-443B-AFEF-82E96D147AF6}"/>
              </a:ext>
            </a:extLst>
          </p:cNvPr>
          <p:cNvSpPr txBox="1">
            <a:spLocks/>
          </p:cNvSpPr>
          <p:nvPr/>
        </p:nvSpPr>
        <p:spPr>
          <a:xfrm>
            <a:off x="457994" y="4552833"/>
            <a:ext cx="8229600" cy="5874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0" i="0" kern="1200">
                <a:solidFill>
                  <a:srgbClr val="009DD5"/>
                </a:solidFill>
                <a:latin typeface="Myriad Pro Semibold"/>
                <a:ea typeface="+mj-ea"/>
                <a:cs typeface="Myriad Pro Semibold"/>
              </a:defRPr>
            </a:lvl1pPr>
          </a:lstStyle>
          <a:p>
            <a:pPr algn="just"/>
            <a:r>
              <a:rPr lang="pt-PT" sz="2000" b="1" dirty="0">
                <a:latin typeface="Calibri"/>
                <a:cs typeface="Calibri"/>
              </a:rPr>
              <a:t>3. Publicação “Poluentes emergentes no Ambiente”</a:t>
            </a:r>
          </a:p>
        </p:txBody>
      </p:sp>
      <p:sp>
        <p:nvSpPr>
          <p:cNvPr id="32" name="Marcador de texto 2">
            <a:extLst>
              <a:ext uri="{FF2B5EF4-FFF2-40B4-BE49-F238E27FC236}">
                <a16:creationId xmlns:a16="http://schemas.microsoft.com/office/drawing/2014/main" id="{B1521BCE-187C-40C8-B6B1-2988CA0D8481}"/>
              </a:ext>
            </a:extLst>
          </p:cNvPr>
          <p:cNvSpPr txBox="1">
            <a:spLocks/>
          </p:cNvSpPr>
          <p:nvPr/>
        </p:nvSpPr>
        <p:spPr>
          <a:xfrm>
            <a:off x="455612" y="4016492"/>
            <a:ext cx="8229600" cy="638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500" kern="1200">
                <a:solidFill>
                  <a:schemeClr val="tx1"/>
                </a:solidFill>
                <a:latin typeface="Myriad Pro"/>
                <a:ea typeface="+mn-ea"/>
                <a:cs typeface="Myriad Pro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+mj-lt"/>
              <a:buNone/>
              <a:defRPr sz="1500" kern="1200">
                <a:solidFill>
                  <a:schemeClr val="tx1"/>
                </a:solidFill>
                <a:latin typeface="Myriad Pro"/>
                <a:ea typeface="+mn-ea"/>
                <a:cs typeface="Myriad Pro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+mj-lt"/>
              <a:buNone/>
              <a:defRPr sz="1500" kern="1200" baseline="0">
                <a:solidFill>
                  <a:schemeClr val="tx1"/>
                </a:solidFill>
                <a:latin typeface="Myriad Pro"/>
                <a:ea typeface="+mn-ea"/>
                <a:cs typeface="Myriad Pro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yriad Pro"/>
                <a:ea typeface="+mn-ea"/>
                <a:cs typeface="Myriad Pro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yriad Pro"/>
                <a:ea typeface="+mn-ea"/>
                <a:cs typeface="Myriad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spcBef>
                <a:spcPts val="0"/>
              </a:spcBef>
              <a:defRPr/>
            </a:pPr>
            <a:r>
              <a:rPr lang="pt-PT" altLang="es-ES" sz="1400" dirty="0">
                <a:latin typeface="Calibri"/>
                <a:cs typeface="Calibri"/>
              </a:rPr>
              <a:t>A partir de abril de 2022 itinerante pelas escolas de Viana do Castelo</a:t>
            </a:r>
          </a:p>
          <a:p>
            <a:pPr lvl="0" algn="just">
              <a:spcBef>
                <a:spcPts val="0"/>
              </a:spcBef>
              <a:defRPr/>
            </a:pPr>
            <a:r>
              <a:rPr lang="pt-PT" altLang="es-ES" sz="1400" dirty="0">
                <a:latin typeface="Calibri"/>
                <a:cs typeface="Calibri"/>
              </a:rPr>
              <a:t>Disponível no website do CMIA para requisição gratuita por qualquer entidade</a:t>
            </a:r>
          </a:p>
        </p:txBody>
      </p:sp>
      <p:sp>
        <p:nvSpPr>
          <p:cNvPr id="33" name="Marcador de texto 2">
            <a:extLst>
              <a:ext uri="{FF2B5EF4-FFF2-40B4-BE49-F238E27FC236}">
                <a16:creationId xmlns:a16="http://schemas.microsoft.com/office/drawing/2014/main" id="{6FFB50BD-0FE7-43A3-B2BE-0CA17B498302}"/>
              </a:ext>
            </a:extLst>
          </p:cNvPr>
          <p:cNvSpPr txBox="1">
            <a:spLocks/>
          </p:cNvSpPr>
          <p:nvPr/>
        </p:nvSpPr>
        <p:spPr>
          <a:xfrm>
            <a:off x="457994" y="5097889"/>
            <a:ext cx="8229600" cy="811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500" kern="1200">
                <a:solidFill>
                  <a:schemeClr val="tx1"/>
                </a:solidFill>
                <a:latin typeface="Myriad Pro"/>
                <a:ea typeface="+mn-ea"/>
                <a:cs typeface="Myriad Pro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+mj-lt"/>
              <a:buNone/>
              <a:defRPr sz="1500" kern="1200">
                <a:solidFill>
                  <a:schemeClr val="tx1"/>
                </a:solidFill>
                <a:latin typeface="Myriad Pro"/>
                <a:ea typeface="+mn-ea"/>
                <a:cs typeface="Myriad Pro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+mj-lt"/>
              <a:buNone/>
              <a:defRPr sz="1500" kern="1200" baseline="0">
                <a:solidFill>
                  <a:schemeClr val="tx1"/>
                </a:solidFill>
                <a:latin typeface="Myriad Pro"/>
                <a:ea typeface="+mn-ea"/>
                <a:cs typeface="Myriad Pro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Myriad Pro"/>
                <a:ea typeface="+mn-ea"/>
                <a:cs typeface="Myriad Pro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Myriad Pro"/>
                <a:ea typeface="+mn-ea"/>
                <a:cs typeface="Myriad Pro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spcBef>
                <a:spcPts val="0"/>
              </a:spcBef>
              <a:defRPr/>
            </a:pPr>
            <a:r>
              <a:rPr lang="pt-PT" altLang="es-ES" sz="1400" dirty="0">
                <a:latin typeface="Calibri"/>
                <a:cs typeface="Calibri"/>
              </a:rPr>
              <a:t>Em abril de 2022 entregue às escolas com a exposição itinerante</a:t>
            </a:r>
          </a:p>
          <a:p>
            <a:pPr lvl="0" algn="just">
              <a:spcBef>
                <a:spcPts val="0"/>
              </a:spcBef>
              <a:defRPr/>
            </a:pPr>
            <a:r>
              <a:rPr lang="pt-PT" altLang="es-ES" sz="1400" dirty="0">
                <a:latin typeface="Calibri"/>
                <a:cs typeface="Calibri"/>
              </a:rPr>
              <a:t>versão </a:t>
            </a:r>
            <a:r>
              <a:rPr lang="pt-PT" altLang="es-ES" sz="1400" i="1" dirty="0" err="1">
                <a:latin typeface="Calibri"/>
                <a:cs typeface="Calibri"/>
              </a:rPr>
              <a:t>ebook</a:t>
            </a:r>
            <a:r>
              <a:rPr lang="pt-PT" altLang="es-ES" sz="1400" dirty="0">
                <a:latin typeface="Calibri"/>
                <a:cs typeface="Calibri"/>
              </a:rPr>
              <a:t> disponível no </a:t>
            </a:r>
            <a:r>
              <a:rPr lang="pt-PT" altLang="es-ES" sz="1400" dirty="0">
                <a:latin typeface="Calibri"/>
                <a:cs typeface="Calibri"/>
                <a:hlinkClick r:id="rId4"/>
              </a:rPr>
              <a:t>website do CMIA </a:t>
            </a:r>
            <a:r>
              <a:rPr lang="pt-PT" altLang="es-ES" sz="1400" dirty="0">
                <a:latin typeface="Calibri"/>
                <a:cs typeface="Calibri"/>
              </a:rPr>
              <a:t>para </a:t>
            </a:r>
            <a:r>
              <a:rPr lang="pt-PT" altLang="es-ES" sz="1400" i="1" dirty="0">
                <a:latin typeface="Calibri"/>
                <a:cs typeface="Calibri"/>
              </a:rPr>
              <a:t>download</a:t>
            </a:r>
          </a:p>
        </p:txBody>
      </p:sp>
    </p:spTree>
    <p:extLst>
      <p:ext uri="{BB962C8B-B14F-4D97-AF65-F5344CB8AC3E}">
        <p14:creationId xmlns:p14="http://schemas.microsoft.com/office/powerpoint/2010/main" val="1812390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7B6F4F4-FB5D-1B4F-9ADB-988E56E17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1785"/>
            <a:ext cx="9144000" cy="551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632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B70CB8E-F90A-744C-B771-B5542E665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5" y="1273628"/>
            <a:ext cx="5388012" cy="359383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CD43EDD-FB7F-A847-80A5-ACADD4C50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248" y="1828799"/>
            <a:ext cx="5428923" cy="331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3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9AA20F1-F0BE-DE49-A2EF-3C803E079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1443382"/>
            <a:ext cx="8801100" cy="268578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DDDA1385-FA89-AF43-99E5-0241A5045381}"/>
              </a:ext>
            </a:extLst>
          </p:cNvPr>
          <p:cNvSpPr/>
          <p:nvPr/>
        </p:nvSpPr>
        <p:spPr>
          <a:xfrm>
            <a:off x="165100" y="1933194"/>
            <a:ext cx="84796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t-PT" sz="2400" dirty="0">
                <a:solidFill>
                  <a:schemeClr val="accent5"/>
                </a:solidFill>
                <a:latin typeface="+mj-lt"/>
              </a:rPr>
              <a:t>REDE NORWATER </a:t>
            </a:r>
            <a:r>
              <a:rPr lang="pt-PT" sz="2400" dirty="0">
                <a:latin typeface="+mj-lt"/>
              </a:rPr>
              <a:t>- uma estrutura de colaboração público-privada focada na problemática dos poluentes emergentes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ABA9ECD-9092-9241-9068-08DE4E33E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900" y="2764191"/>
            <a:ext cx="5054198" cy="391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770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Rectángulo 1042"/>
          <p:cNvSpPr/>
          <p:nvPr/>
        </p:nvSpPr>
        <p:spPr>
          <a:xfrm>
            <a:off x="6245265" y="856580"/>
            <a:ext cx="2898736" cy="631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3" name="Rectángulo 2"/>
          <p:cNvSpPr/>
          <p:nvPr/>
        </p:nvSpPr>
        <p:spPr>
          <a:xfrm>
            <a:off x="2946461" y="2712472"/>
            <a:ext cx="3435556" cy="8312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701" b="1" dirty="0">
                <a:solidFill>
                  <a:schemeClr val="accent5"/>
                </a:solidFill>
                <a:cs typeface="Calibri Light" panose="020F0302020204030204" pitchFamily="34" charset="0"/>
              </a:rPr>
              <a:t>Resultados </a:t>
            </a:r>
            <a:r>
              <a:rPr lang="pt-BR" sz="2701" b="1" dirty="0" err="1">
                <a:solidFill>
                  <a:schemeClr val="accent5"/>
                </a:solidFill>
                <a:cs typeface="Calibri Light" panose="020F0302020204030204" pitchFamily="34" charset="0"/>
              </a:rPr>
              <a:t>Actividad</a:t>
            </a:r>
            <a:r>
              <a:rPr lang="pt-BR" sz="2701" b="1" dirty="0">
                <a:solidFill>
                  <a:schemeClr val="accent5"/>
                </a:solidFill>
                <a:cs typeface="Calibri Light" panose="020F0302020204030204" pitchFamily="34" charset="0"/>
              </a:rPr>
              <a:t> 6</a:t>
            </a:r>
          </a:p>
          <a:p>
            <a:pPr algn="ctr"/>
            <a:r>
              <a:rPr lang="pt-BR" sz="2101" b="1" dirty="0" err="1">
                <a:solidFill>
                  <a:schemeClr val="accent5">
                    <a:lumMod val="50000"/>
                  </a:schemeClr>
                </a:solidFill>
                <a:cs typeface="Calibri Light" panose="020F0302020204030204" pitchFamily="34" charset="0"/>
              </a:rPr>
              <a:t>Comunicación</a:t>
            </a:r>
            <a:endParaRPr lang="pt-BR" sz="2101" b="1" dirty="0">
              <a:solidFill>
                <a:schemeClr val="accent5">
                  <a:lumMod val="50000"/>
                </a:schemeClr>
              </a:solidFill>
              <a:cs typeface="Calibri Light" panose="020F0302020204030204" pitchFamily="34" charset="0"/>
            </a:endParaRPr>
          </a:p>
        </p:txBody>
      </p:sp>
      <p:sp>
        <p:nvSpPr>
          <p:cNvPr id="6" name="Elipse 5"/>
          <p:cNvSpPr/>
          <p:nvPr/>
        </p:nvSpPr>
        <p:spPr>
          <a:xfrm>
            <a:off x="3111241" y="887551"/>
            <a:ext cx="1413149" cy="1324753"/>
          </a:xfrm>
          <a:prstGeom prst="ellipse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100000">
                <a:schemeClr val="accent5"/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301" b="1" dirty="0">
                <a:solidFill>
                  <a:srgbClr val="FFFF00"/>
                </a:solidFill>
              </a:rPr>
              <a:t>26</a:t>
            </a:r>
            <a:r>
              <a:rPr lang="es-ES" sz="2101" b="1" dirty="0">
                <a:solidFill>
                  <a:srgbClr val="FFFF00"/>
                </a:solidFill>
              </a:rPr>
              <a:t> </a:t>
            </a:r>
            <a:r>
              <a:rPr lang="es-ES" sz="1200" dirty="0">
                <a:solidFill>
                  <a:schemeClr val="bg1"/>
                </a:solidFill>
              </a:rPr>
              <a:t>Publicaciones científicas</a:t>
            </a:r>
          </a:p>
        </p:txBody>
      </p:sp>
      <p:sp>
        <p:nvSpPr>
          <p:cNvPr id="7" name="Elipse 6"/>
          <p:cNvSpPr/>
          <p:nvPr/>
        </p:nvSpPr>
        <p:spPr>
          <a:xfrm>
            <a:off x="6425050" y="1488355"/>
            <a:ext cx="1445596" cy="1324850"/>
          </a:xfrm>
          <a:prstGeom prst="ellipse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100000">
                <a:schemeClr val="accent5"/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301" b="1" dirty="0">
                <a:solidFill>
                  <a:srgbClr val="FFFF00"/>
                </a:solidFill>
              </a:rPr>
              <a:t>9</a:t>
            </a:r>
            <a:r>
              <a:rPr lang="es-ES" sz="2101" b="1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s-ES" sz="1200" dirty="0">
                <a:solidFill>
                  <a:schemeClr val="bg1"/>
                </a:solidFill>
              </a:rPr>
              <a:t>Materiales de educación y sensibilización ambiental</a:t>
            </a:r>
          </a:p>
        </p:txBody>
      </p:sp>
      <p:sp>
        <p:nvSpPr>
          <p:cNvPr id="8" name="Elipse 7"/>
          <p:cNvSpPr/>
          <p:nvPr/>
        </p:nvSpPr>
        <p:spPr>
          <a:xfrm>
            <a:off x="4759526" y="896708"/>
            <a:ext cx="1430388" cy="1315596"/>
          </a:xfrm>
          <a:prstGeom prst="ellipse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100000">
                <a:schemeClr val="accent5"/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1" b="1" dirty="0">
                <a:solidFill>
                  <a:srgbClr val="FFFF00"/>
                </a:solidFill>
              </a:rPr>
              <a:t>12</a:t>
            </a:r>
            <a:r>
              <a:rPr lang="es-ES" sz="1200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s-ES" sz="1200" dirty="0">
                <a:solidFill>
                  <a:schemeClr val="bg1"/>
                </a:solidFill>
              </a:rPr>
              <a:t>Congresos, simposios, </a:t>
            </a:r>
            <a:r>
              <a:rPr lang="es-ES" sz="1200" dirty="0" err="1">
                <a:solidFill>
                  <a:schemeClr val="bg1"/>
                </a:solidFill>
              </a:rPr>
              <a:t>webinars</a:t>
            </a:r>
            <a:endParaRPr lang="es-ES" sz="1200" dirty="0">
              <a:solidFill>
                <a:schemeClr val="bg1"/>
              </a:solidFill>
            </a:endParaRPr>
          </a:p>
        </p:txBody>
      </p:sp>
      <p:sp>
        <p:nvSpPr>
          <p:cNvPr id="9" name="Elipse 8"/>
          <p:cNvSpPr/>
          <p:nvPr/>
        </p:nvSpPr>
        <p:spPr>
          <a:xfrm>
            <a:off x="3111242" y="4604598"/>
            <a:ext cx="1399832" cy="1285803"/>
          </a:xfrm>
          <a:prstGeom prst="ellipse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100000">
                <a:schemeClr val="accent5"/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301" b="1" dirty="0">
                <a:solidFill>
                  <a:srgbClr val="FFFF00"/>
                </a:solidFill>
              </a:rPr>
              <a:t>3</a:t>
            </a:r>
            <a:r>
              <a:rPr lang="es-ES" sz="2701" b="1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s-ES" sz="1200" dirty="0">
                <a:solidFill>
                  <a:schemeClr val="bg1"/>
                </a:solidFill>
              </a:rPr>
              <a:t>Redes sociales</a:t>
            </a:r>
          </a:p>
        </p:txBody>
      </p:sp>
      <p:sp>
        <p:nvSpPr>
          <p:cNvPr id="10" name="Elipse 9"/>
          <p:cNvSpPr/>
          <p:nvPr/>
        </p:nvSpPr>
        <p:spPr>
          <a:xfrm>
            <a:off x="1428203" y="3914970"/>
            <a:ext cx="1368703" cy="1332529"/>
          </a:xfrm>
          <a:prstGeom prst="ellipse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100000">
                <a:schemeClr val="accent5"/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301" b="1" dirty="0">
                <a:solidFill>
                  <a:srgbClr val="FFFF00"/>
                </a:solidFill>
              </a:rPr>
              <a:t>18 </a:t>
            </a:r>
            <a:r>
              <a:rPr lang="es-ES" sz="1200" dirty="0">
                <a:solidFill>
                  <a:schemeClr val="bg1"/>
                </a:solidFill>
              </a:rPr>
              <a:t>Reuniones</a:t>
            </a:r>
          </a:p>
        </p:txBody>
      </p:sp>
      <p:sp>
        <p:nvSpPr>
          <p:cNvPr id="11" name="Elipse 10"/>
          <p:cNvSpPr/>
          <p:nvPr/>
        </p:nvSpPr>
        <p:spPr>
          <a:xfrm>
            <a:off x="7568461" y="2730654"/>
            <a:ext cx="1435461" cy="1309981"/>
          </a:xfrm>
          <a:prstGeom prst="ellipse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100000">
                <a:schemeClr val="accent5"/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301" b="1" dirty="0">
                <a:solidFill>
                  <a:srgbClr val="FFFF00"/>
                </a:solidFill>
              </a:rPr>
              <a:t>2</a:t>
            </a:r>
            <a:r>
              <a:rPr lang="es-ES" sz="2701" b="1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s-ES" sz="1200" dirty="0">
                <a:solidFill>
                  <a:schemeClr val="bg1"/>
                </a:solidFill>
              </a:rPr>
              <a:t>Eventos NOR-WATER</a:t>
            </a:r>
          </a:p>
        </p:txBody>
      </p:sp>
      <p:sp>
        <p:nvSpPr>
          <p:cNvPr id="12" name="Elipse 11"/>
          <p:cNvSpPr/>
          <p:nvPr/>
        </p:nvSpPr>
        <p:spPr>
          <a:xfrm>
            <a:off x="4759525" y="4546894"/>
            <a:ext cx="1382780" cy="1298797"/>
          </a:xfrm>
          <a:prstGeom prst="ellipse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100000">
                <a:schemeClr val="accent5"/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301" b="1" dirty="0">
                <a:solidFill>
                  <a:srgbClr val="FFFF00"/>
                </a:solidFill>
              </a:rPr>
              <a:t>1</a:t>
            </a:r>
            <a:r>
              <a:rPr lang="es-ES" sz="1200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s-ES" sz="1200" dirty="0">
                <a:solidFill>
                  <a:schemeClr val="bg1"/>
                </a:solidFill>
              </a:rPr>
              <a:t>Entrevista</a:t>
            </a:r>
          </a:p>
        </p:txBody>
      </p:sp>
      <p:sp>
        <p:nvSpPr>
          <p:cNvPr id="13" name="Elipse 12"/>
          <p:cNvSpPr/>
          <p:nvPr/>
        </p:nvSpPr>
        <p:spPr>
          <a:xfrm>
            <a:off x="376255" y="2653651"/>
            <a:ext cx="1475225" cy="1319472"/>
          </a:xfrm>
          <a:prstGeom prst="ellipse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100000">
                <a:schemeClr val="accent5"/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301" b="1" dirty="0">
                <a:solidFill>
                  <a:srgbClr val="FFFF00"/>
                </a:solidFill>
              </a:rPr>
              <a:t>̴1100</a:t>
            </a:r>
            <a:r>
              <a:rPr lang="es-ES" sz="3301" dirty="0">
                <a:solidFill>
                  <a:srgbClr val="FFFF00"/>
                </a:solidFill>
              </a:rPr>
              <a:t> </a:t>
            </a:r>
            <a:r>
              <a:rPr lang="es-ES" sz="1200" dirty="0">
                <a:solidFill>
                  <a:schemeClr val="bg1"/>
                </a:solidFill>
              </a:rPr>
              <a:t>Visitas página web</a:t>
            </a:r>
          </a:p>
        </p:txBody>
      </p:sp>
      <p:sp>
        <p:nvSpPr>
          <p:cNvPr id="15" name="Elipse 14"/>
          <p:cNvSpPr/>
          <p:nvPr/>
        </p:nvSpPr>
        <p:spPr>
          <a:xfrm>
            <a:off x="1428203" y="1356060"/>
            <a:ext cx="1475225" cy="1266202"/>
          </a:xfrm>
          <a:prstGeom prst="ellipse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100000">
                <a:schemeClr val="accent5"/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301" b="1" dirty="0">
                <a:solidFill>
                  <a:srgbClr val="FFFF00"/>
                </a:solidFill>
              </a:rPr>
              <a:t>32</a:t>
            </a:r>
            <a:r>
              <a:rPr lang="es-ES" sz="2701" b="1" dirty="0">
                <a:solidFill>
                  <a:srgbClr val="FFFF00"/>
                </a:solidFill>
              </a:rPr>
              <a:t> </a:t>
            </a:r>
            <a:r>
              <a:rPr lang="es-ES" sz="1200" dirty="0">
                <a:solidFill>
                  <a:schemeClr val="bg1"/>
                </a:solidFill>
              </a:rPr>
              <a:t>Publicaciones en prensa</a:t>
            </a:r>
          </a:p>
        </p:txBody>
      </p:sp>
      <p:sp>
        <p:nvSpPr>
          <p:cNvPr id="16" name="Elipse 15"/>
          <p:cNvSpPr/>
          <p:nvPr/>
        </p:nvSpPr>
        <p:spPr>
          <a:xfrm>
            <a:off x="6427815" y="3884517"/>
            <a:ext cx="1413149" cy="1324753"/>
          </a:xfrm>
          <a:prstGeom prst="ellipse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100000">
                <a:schemeClr val="accent5"/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301" b="1" dirty="0">
                <a:solidFill>
                  <a:srgbClr val="FFFF00"/>
                </a:solidFill>
              </a:rPr>
              <a:t>7</a:t>
            </a:r>
            <a:r>
              <a:rPr lang="es-ES" sz="2101" b="1" dirty="0">
                <a:solidFill>
                  <a:srgbClr val="FFFF00"/>
                </a:solidFill>
              </a:rPr>
              <a:t> </a:t>
            </a:r>
            <a:r>
              <a:rPr lang="es-ES" sz="1200" dirty="0">
                <a:solidFill>
                  <a:schemeClr val="bg1"/>
                </a:solidFill>
              </a:rPr>
              <a:t>Materiales de comunicación</a:t>
            </a: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739" y="1602133"/>
            <a:ext cx="402038" cy="524397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891" y="874470"/>
            <a:ext cx="423023" cy="564031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032" y="1135323"/>
            <a:ext cx="390757" cy="521008"/>
          </a:xfrm>
          <a:prstGeom prst="rect">
            <a:avLst/>
          </a:prstGeom>
        </p:spPr>
      </p:pic>
      <p:pic>
        <p:nvPicPr>
          <p:cNvPr id="1026" name="Picture 2" descr="SalvemosPeinador ENCUENTRO DIGITAL EN FARO DE VIGO | AeropuertoDeVigo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78" y="1457669"/>
            <a:ext cx="788497" cy="15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oticias web y revista digital de acuicultura. Publicació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71" y="1664309"/>
            <a:ext cx="626061" cy="28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Imagen 10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37" b="27017"/>
          <a:stretch/>
        </p:blipFill>
        <p:spPr>
          <a:xfrm>
            <a:off x="1066657" y="1972373"/>
            <a:ext cx="538920" cy="246533"/>
          </a:xfrm>
          <a:prstGeom prst="rect">
            <a:avLst/>
          </a:prstGeom>
        </p:spPr>
      </p:pic>
      <p:pic>
        <p:nvPicPr>
          <p:cNvPr id="1034" name="Picture 10" descr="Diario Luso-Galaico – O xornal que mellor une Galicia e Portuga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025" y="1202108"/>
            <a:ext cx="278280" cy="25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Imagen 1028"/>
          <p:cNvPicPr>
            <a:picLocks noChangeAspect="1"/>
          </p:cNvPicPr>
          <p:nvPr/>
        </p:nvPicPr>
        <p:blipFill rotWithShape="1">
          <a:blip r:embed="rId9"/>
          <a:srcRect l="44935" t="35871" r="45475" b="59453"/>
          <a:stretch/>
        </p:blipFill>
        <p:spPr>
          <a:xfrm>
            <a:off x="1309666" y="1277978"/>
            <a:ext cx="641786" cy="175973"/>
          </a:xfrm>
          <a:prstGeom prst="rect">
            <a:avLst/>
          </a:prstGeom>
        </p:spPr>
      </p:pic>
      <p:pic>
        <p:nvPicPr>
          <p:cNvPr id="1036" name="Picture 12" descr="Rádio Alto Minho en Directo | Escuchar Online - myTuner Radi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600" y="2240885"/>
            <a:ext cx="332809" cy="33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Imagen 39">
            <a:hlinkClick r:id="rId11" action="ppaction://hlinkfile"/>
          </p:cNvPr>
          <p:cNvPicPr>
            <a:picLocks noChangeAspect="1"/>
          </p:cNvPicPr>
          <p:nvPr/>
        </p:nvPicPr>
        <p:blipFill rotWithShape="1">
          <a:blip r:embed="rId12"/>
          <a:srcRect l="6423" t="9746" r="6801" b="3833"/>
          <a:stretch/>
        </p:blipFill>
        <p:spPr>
          <a:xfrm>
            <a:off x="125608" y="3572950"/>
            <a:ext cx="714337" cy="40017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758" y="5551902"/>
            <a:ext cx="351402" cy="351402"/>
          </a:xfrm>
          <a:prstGeom prst="rect">
            <a:avLst/>
          </a:prstGeom>
        </p:spPr>
      </p:pic>
      <p:pic>
        <p:nvPicPr>
          <p:cNvPr id="46" name="Imagen 4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635" y="5229312"/>
            <a:ext cx="377160" cy="302906"/>
          </a:xfrm>
          <a:prstGeom prst="rect">
            <a:avLst/>
          </a:prstGeom>
        </p:spPr>
      </p:pic>
      <p:pic>
        <p:nvPicPr>
          <p:cNvPr id="47" name="Picture 2" descr="Archivo:Logo of YouTube (2015-2017).svg - Wikipedia, la enciclopedia libre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142" y="4922943"/>
            <a:ext cx="586547" cy="24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Imagen 103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7561" y="4286505"/>
            <a:ext cx="1271457" cy="1138824"/>
          </a:xfrm>
          <a:prstGeom prst="rect">
            <a:avLst/>
          </a:prstGeom>
        </p:spPr>
      </p:pic>
      <p:pic>
        <p:nvPicPr>
          <p:cNvPr id="1035" name="Imagen 103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86186" y="4934126"/>
            <a:ext cx="928438" cy="772936"/>
          </a:xfrm>
          <a:prstGeom prst="rect">
            <a:avLst/>
          </a:prstGeom>
        </p:spPr>
      </p:pic>
      <p:pic>
        <p:nvPicPr>
          <p:cNvPr id="1037" name="Imagen 103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929685" y="3830074"/>
            <a:ext cx="1051925" cy="969601"/>
          </a:xfrm>
          <a:prstGeom prst="rect">
            <a:avLst/>
          </a:prstGeom>
        </p:spPr>
      </p:pic>
      <p:pic>
        <p:nvPicPr>
          <p:cNvPr id="1038" name="Imagen 103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36125" y="1422513"/>
            <a:ext cx="891850" cy="1221148"/>
          </a:xfrm>
          <a:prstGeom prst="rect">
            <a:avLst/>
          </a:prstGeom>
        </p:spPr>
      </p:pic>
      <p:pic>
        <p:nvPicPr>
          <p:cNvPr id="1039" name="Picture 14" descr="TVG - Periodista Digital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8" r="22216"/>
          <a:stretch/>
        </p:blipFill>
        <p:spPr bwMode="auto">
          <a:xfrm>
            <a:off x="5857441" y="5294061"/>
            <a:ext cx="530396" cy="43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BRASIL - IV Iberoamerican Conference on Advanced Oxidation Processes - CNRS  en América del Sur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752" y="1062644"/>
            <a:ext cx="905674" cy="28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Molecules | Conferences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409" y="939131"/>
            <a:ext cx="1311491" cy="15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ExTech 2021: XXIII International Symposium on Advances in Extraction  Technologies | Sociedad Española de Cromatografía y Técnicas Afines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046" y="1299782"/>
            <a:ext cx="1070248" cy="24080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Imagen 1040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918010" y="1510159"/>
            <a:ext cx="433039" cy="40464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47" name="Imagen 104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878" y="3614652"/>
            <a:ext cx="2880920" cy="36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377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4CC2163F-11D9-0A41-8ECB-009F714C8009}"/>
              </a:ext>
            </a:extLst>
          </p:cNvPr>
          <p:cNvSpPr txBox="1"/>
          <p:nvPr/>
        </p:nvSpPr>
        <p:spPr>
          <a:xfrm>
            <a:off x="3175686" y="2496065"/>
            <a:ext cx="1126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/>
              <a:t>Obrigado!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476F99B-928D-224A-953C-40D5F814647C}"/>
              </a:ext>
            </a:extLst>
          </p:cNvPr>
          <p:cNvSpPr txBox="1"/>
          <p:nvPr/>
        </p:nvSpPr>
        <p:spPr>
          <a:xfrm>
            <a:off x="2421924" y="3632886"/>
            <a:ext cx="2412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/>
              <a:t>miguel.santos@fc.up.pt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538289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83307" y="235411"/>
            <a:ext cx="3028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>
                <a:solidFill>
                  <a:srgbClr val="009DD5"/>
                </a:solidFill>
                <a:cs typeface="Calibri"/>
              </a:rPr>
              <a:t>Consórcio</a:t>
            </a:r>
            <a:endParaRPr lang="es-ES" b="1" i="0" dirty="0">
              <a:solidFill>
                <a:srgbClr val="009DD5"/>
              </a:solidFill>
              <a:latin typeface="Calibri"/>
              <a:cs typeface="Calibri"/>
            </a:endParaRPr>
          </a:p>
        </p:txBody>
      </p:sp>
      <p:cxnSp>
        <p:nvCxnSpPr>
          <p:cNvPr id="3" name="Conector recto 3">
            <a:extLst>
              <a:ext uri="{FF2B5EF4-FFF2-40B4-BE49-F238E27FC236}">
                <a16:creationId xmlns:a16="http://schemas.microsoft.com/office/drawing/2014/main" id="{F89CC2DE-9E68-E44E-94BB-65B2C474386C}"/>
              </a:ext>
            </a:extLst>
          </p:cNvPr>
          <p:cNvCxnSpPr/>
          <p:nvPr/>
        </p:nvCxnSpPr>
        <p:spPr>
          <a:xfrm>
            <a:off x="250830" y="692696"/>
            <a:ext cx="843597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1">
            <a:extLst>
              <a:ext uri="{FF2B5EF4-FFF2-40B4-BE49-F238E27FC236}">
                <a16:creationId xmlns:a16="http://schemas.microsoft.com/office/drawing/2014/main" id="{A60CF296-FCF0-B74D-B409-24BAF6357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183" y="1286745"/>
            <a:ext cx="2522537" cy="615950"/>
          </a:xfrm>
          <a:prstGeom prst="rect">
            <a:avLst/>
          </a:prstGeom>
          <a:blipFill dpi="0" rotWithShape="0">
            <a:blip r:embed="rId2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  <a:lvl2pPr marL="742950" indent="-285750">
              <a:defRPr sz="3200" b="1">
                <a:solidFill>
                  <a:schemeClr val="accent2"/>
                </a:solidFill>
                <a:latin typeface="Century Gothic" panose="020B0502020202020204" pitchFamily="34" charset="0"/>
              </a:defRPr>
            </a:lvl2pPr>
            <a:lvl3pPr marL="1143000" indent="-228600">
              <a:defRPr sz="3200" b="1">
                <a:solidFill>
                  <a:schemeClr val="accent2"/>
                </a:solidFill>
                <a:latin typeface="Century Gothic" panose="020B0502020202020204" pitchFamily="34" charset="0"/>
              </a:defRPr>
            </a:lvl3pPr>
            <a:lvl4pPr marL="1600200" indent="-228600">
              <a:defRPr sz="3200" b="1">
                <a:solidFill>
                  <a:schemeClr val="accent2"/>
                </a:solidFill>
                <a:latin typeface="Century Gothic" panose="020B0502020202020204" pitchFamily="34" charset="0"/>
              </a:defRPr>
            </a:lvl4pPr>
            <a:lvl5pPr marL="2057400" indent="-228600">
              <a:defRPr sz="3200" b="1">
                <a:solidFill>
                  <a:schemeClr val="accent2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accent2"/>
                </a:solidFill>
                <a:latin typeface="Century Gothic" panose="020B0502020202020204" pitchFamily="34" charset="0"/>
              </a:defRPr>
            </a:lvl9pPr>
          </a:lstStyle>
          <a:p>
            <a:endParaRPr lang="es-ES" altLang="es-ES"/>
          </a:p>
        </p:txBody>
      </p:sp>
      <p:pic>
        <p:nvPicPr>
          <p:cNvPr id="5" name="Picture 2" descr="Resultado de imagen de anabam">
            <a:extLst>
              <a:ext uri="{FF2B5EF4-FFF2-40B4-BE49-F238E27FC236}">
                <a16:creationId xmlns:a16="http://schemas.microsoft.com/office/drawing/2014/main" id="{37129A8A-3E47-C548-8C29-9F98DF427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014" y="1294897"/>
            <a:ext cx="924873" cy="85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Resultado de imagen de ciimar">
            <a:extLst>
              <a:ext uri="{FF2B5EF4-FFF2-40B4-BE49-F238E27FC236}">
                <a16:creationId xmlns:a16="http://schemas.microsoft.com/office/drawing/2014/main" id="{8D038441-9448-1F4C-A62B-F8A467DE52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4" b="24624"/>
          <a:stretch/>
        </p:blipFill>
        <p:spPr bwMode="auto">
          <a:xfrm>
            <a:off x="373153" y="2773345"/>
            <a:ext cx="1411213" cy="71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B71C824-7031-AE4D-989A-C07FB31B5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1668" y="1218157"/>
            <a:ext cx="926251" cy="961138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71952344-E20D-504D-8355-AB3C4FE715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955" y="2841931"/>
            <a:ext cx="1783193" cy="742537"/>
          </a:xfrm>
          <a:prstGeom prst="rect">
            <a:avLst/>
          </a:prstGeom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61D32A0F-2D52-8241-B44E-962BC4DE32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426" y="2870496"/>
            <a:ext cx="1207438" cy="782284"/>
          </a:xfrm>
          <a:prstGeom prst="rect">
            <a:avLst/>
          </a:prstGeom>
        </p:spPr>
      </p:pic>
      <p:pic>
        <p:nvPicPr>
          <p:cNvPr id="11" name="Picture 7" descr="Logo_intecmar">
            <a:extLst>
              <a:ext uri="{FF2B5EF4-FFF2-40B4-BE49-F238E27FC236}">
                <a16:creationId xmlns:a16="http://schemas.microsoft.com/office/drawing/2014/main" id="{CA4F15DE-285D-8F48-BFDB-F203337F1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74823" y="2841931"/>
            <a:ext cx="1801953" cy="579639"/>
          </a:xfrm>
          <a:prstGeom prst="rect">
            <a:avLst/>
          </a:prstGeom>
          <a:noFill/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E2DE2F63-1AB6-9C48-BA36-A1EEB3283D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2536" y="2773343"/>
            <a:ext cx="1902287" cy="997541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14569245-30C5-C046-A453-8D50A54484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0835" y="1356042"/>
            <a:ext cx="3340100" cy="596900"/>
          </a:xfrm>
          <a:prstGeom prst="rect">
            <a:avLst/>
          </a:prstGeom>
        </p:spPr>
      </p:pic>
      <p:cxnSp>
        <p:nvCxnSpPr>
          <p:cNvPr id="14" name="Conector recto 25">
            <a:extLst>
              <a:ext uri="{FF2B5EF4-FFF2-40B4-BE49-F238E27FC236}">
                <a16:creationId xmlns:a16="http://schemas.microsoft.com/office/drawing/2014/main" id="{8CC9B9FD-AD78-8646-8671-C19A7FF85591}"/>
              </a:ext>
            </a:extLst>
          </p:cNvPr>
          <p:cNvCxnSpPr/>
          <p:nvPr/>
        </p:nvCxnSpPr>
        <p:spPr>
          <a:xfrm flipV="1">
            <a:off x="1759788" y="4273398"/>
            <a:ext cx="5621749" cy="27560"/>
          </a:xfrm>
          <a:prstGeom prst="straightConnector1">
            <a:avLst/>
          </a:prstGeom>
          <a:noFill/>
          <a:ln w="38103" cap="flat">
            <a:solidFill>
              <a:srgbClr val="3B3838"/>
            </a:solidFill>
            <a:prstDash val="solid"/>
            <a:miter/>
          </a:ln>
        </p:spPr>
      </p:cxnSp>
      <p:grpSp>
        <p:nvGrpSpPr>
          <p:cNvPr id="15" name="Grupo 33">
            <a:extLst>
              <a:ext uri="{FF2B5EF4-FFF2-40B4-BE49-F238E27FC236}">
                <a16:creationId xmlns:a16="http://schemas.microsoft.com/office/drawing/2014/main" id="{1E7F408D-AD1C-1E46-8020-324AAFBAD203}"/>
              </a:ext>
            </a:extLst>
          </p:cNvPr>
          <p:cNvGrpSpPr/>
          <p:nvPr/>
        </p:nvGrpSpPr>
        <p:grpSpPr>
          <a:xfrm>
            <a:off x="1073988" y="4289575"/>
            <a:ext cx="6800849" cy="1044156"/>
            <a:chOff x="1228725" y="4227710"/>
            <a:chExt cx="6800849" cy="1044156"/>
          </a:xfrm>
        </p:grpSpPr>
        <p:sp>
          <p:nvSpPr>
            <p:cNvPr id="16" name="CuadroTexto 16">
              <a:extLst>
                <a:ext uri="{FF2B5EF4-FFF2-40B4-BE49-F238E27FC236}">
                  <a16:creationId xmlns:a16="http://schemas.microsoft.com/office/drawing/2014/main" id="{B2FCFAE4-BB91-3B4F-B2D7-4D23E79E4564}"/>
                </a:ext>
              </a:extLst>
            </p:cNvPr>
            <p:cNvSpPr txBox="1"/>
            <p:nvPr/>
          </p:nvSpPr>
          <p:spPr>
            <a:xfrm>
              <a:off x="1228725" y="4533202"/>
              <a:ext cx="1371600" cy="738661"/>
            </a:xfrm>
            <a:prstGeom prst="rect">
              <a:avLst/>
            </a:prstGeom>
            <a:noFill/>
            <a:ln w="19046" cap="flat">
              <a:solidFill>
                <a:srgbClr val="669900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ES" sz="1400" b="1" i="0" u="none" strike="noStrike" kern="1200" cap="none" spc="0" baseline="0" dirty="0">
                  <a:solidFill>
                    <a:srgbClr val="3B3838"/>
                  </a:solidFill>
                  <a:uFillTx/>
                  <a:latin typeface="Calibri"/>
                </a:rPr>
                <a:t>A1</a:t>
              </a: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1400" b="1" i="0" u="none" strike="noStrike" kern="1200" cap="none" spc="0" baseline="0" dirty="0">
                <a:solidFill>
                  <a:srgbClr val="3B3838"/>
                </a:solidFill>
                <a:uFillTx/>
                <a:latin typeface="Calibri"/>
              </a:endParaRP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ES" sz="1400" kern="0" dirty="0">
                  <a:solidFill>
                    <a:srgbClr val="669900"/>
                  </a:solidFill>
                  <a:latin typeface="Calibri"/>
                </a:rPr>
                <a:t>INTECMAR</a:t>
              </a:r>
              <a:endParaRPr lang="es-ES" sz="1400" b="0" i="0" u="none" strike="noStrike" kern="1200" cap="none" spc="0" baseline="0" dirty="0">
                <a:solidFill>
                  <a:srgbClr val="669900"/>
                </a:solidFill>
                <a:uFillTx/>
                <a:latin typeface="Calibri"/>
              </a:endParaRPr>
            </a:p>
          </p:txBody>
        </p:sp>
        <p:sp>
          <p:nvSpPr>
            <p:cNvPr id="17" name="CuadroTexto 17">
              <a:extLst>
                <a:ext uri="{FF2B5EF4-FFF2-40B4-BE49-F238E27FC236}">
                  <a16:creationId xmlns:a16="http://schemas.microsoft.com/office/drawing/2014/main" id="{7901C493-7F4B-CD49-B4A8-2CA7DF8F042C}"/>
                </a:ext>
              </a:extLst>
            </p:cNvPr>
            <p:cNvSpPr txBox="1"/>
            <p:nvPr/>
          </p:nvSpPr>
          <p:spPr>
            <a:xfrm>
              <a:off x="2638428" y="4533202"/>
              <a:ext cx="1043787" cy="738661"/>
            </a:xfrm>
            <a:prstGeom prst="rect">
              <a:avLst/>
            </a:prstGeom>
            <a:noFill/>
            <a:ln w="19046" cap="flat">
              <a:solidFill>
                <a:srgbClr val="669900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ES" sz="1400" b="1" i="0" u="none" strike="noStrike" kern="0" cap="none" spc="0" baseline="0" dirty="0">
                  <a:solidFill>
                    <a:srgbClr val="3B3838"/>
                  </a:solidFill>
                  <a:uFillTx/>
                  <a:latin typeface="Calibri"/>
                </a:rPr>
                <a:t>A2</a:t>
              </a:r>
              <a:endParaRPr lang="es-ES" sz="1400" b="1" i="0" u="none" strike="noStrike" kern="1200" cap="none" spc="0" baseline="0" dirty="0">
                <a:solidFill>
                  <a:srgbClr val="3B3838"/>
                </a:solidFill>
                <a:uFillTx/>
                <a:latin typeface="Calibri"/>
              </a:endParaRP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1400" b="0" i="0" u="none" strike="noStrike" kern="1200" cap="none" spc="0" baseline="0" dirty="0">
                <a:solidFill>
                  <a:srgbClr val="669900"/>
                </a:solidFill>
                <a:uFillTx/>
                <a:latin typeface="Calibri"/>
              </a:endParaRPr>
            </a:p>
            <a:p>
              <a:pPr lvl="0" algn="ctr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ES" sz="1400" kern="0" dirty="0">
                  <a:solidFill>
                    <a:srgbClr val="669900"/>
                  </a:solidFill>
                </a:rPr>
                <a:t>USC</a:t>
              </a:r>
              <a:endParaRPr lang="es-ES" sz="1400" b="0" i="0" u="none" strike="noStrike" kern="1200" cap="none" spc="0" baseline="0" dirty="0">
                <a:solidFill>
                  <a:srgbClr val="669900"/>
                </a:solidFill>
                <a:uFillTx/>
                <a:latin typeface="Calibri"/>
              </a:endParaRPr>
            </a:p>
          </p:txBody>
        </p:sp>
        <p:sp>
          <p:nvSpPr>
            <p:cNvPr id="18" name="CuadroTexto 18">
              <a:extLst>
                <a:ext uri="{FF2B5EF4-FFF2-40B4-BE49-F238E27FC236}">
                  <a16:creationId xmlns:a16="http://schemas.microsoft.com/office/drawing/2014/main" id="{A6D6CD25-42FF-8046-9D13-8E7B0F2F8F59}"/>
                </a:ext>
              </a:extLst>
            </p:cNvPr>
            <p:cNvSpPr txBox="1"/>
            <p:nvPr/>
          </p:nvSpPr>
          <p:spPr>
            <a:xfrm>
              <a:off x="3737755" y="4533202"/>
              <a:ext cx="1043787" cy="738664"/>
            </a:xfrm>
            <a:prstGeom prst="rect">
              <a:avLst/>
            </a:prstGeom>
            <a:noFill/>
            <a:ln w="19046" cap="flat">
              <a:solidFill>
                <a:srgbClr val="669900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ES" sz="1400" b="1" i="0" u="none" strike="noStrike" kern="0" cap="none" spc="0" baseline="0" dirty="0">
                  <a:solidFill>
                    <a:srgbClr val="3B3838"/>
                  </a:solidFill>
                  <a:uFillTx/>
                  <a:latin typeface="Calibri"/>
                </a:rPr>
                <a:t>A3</a:t>
              </a:r>
              <a:endParaRPr lang="es-ES" sz="1400" b="0" i="0" u="none" strike="noStrike" kern="1200" cap="none" spc="0" baseline="0" dirty="0">
                <a:solidFill>
                  <a:srgbClr val="669900"/>
                </a:solidFill>
                <a:uFillTx/>
                <a:latin typeface="Calibri"/>
              </a:endParaRP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1400" kern="0" dirty="0">
                <a:solidFill>
                  <a:srgbClr val="669900"/>
                </a:solidFill>
                <a:latin typeface="Calibri"/>
              </a:endParaRP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ES" sz="1400" kern="0" dirty="0">
                  <a:solidFill>
                    <a:srgbClr val="669900"/>
                  </a:solidFill>
                  <a:latin typeface="Calibri"/>
                </a:rPr>
                <a:t>FEUP</a:t>
              </a:r>
            </a:p>
          </p:txBody>
        </p:sp>
        <p:sp>
          <p:nvSpPr>
            <p:cNvPr id="19" name="CuadroTexto 19">
              <a:extLst>
                <a:ext uri="{FF2B5EF4-FFF2-40B4-BE49-F238E27FC236}">
                  <a16:creationId xmlns:a16="http://schemas.microsoft.com/office/drawing/2014/main" id="{496FDE13-B007-E940-9DDB-B5D94E556E20}"/>
                </a:ext>
              </a:extLst>
            </p:cNvPr>
            <p:cNvSpPr txBox="1"/>
            <p:nvPr/>
          </p:nvSpPr>
          <p:spPr>
            <a:xfrm>
              <a:off x="4819646" y="4533202"/>
              <a:ext cx="1038228" cy="738661"/>
            </a:xfrm>
            <a:prstGeom prst="rect">
              <a:avLst/>
            </a:prstGeom>
            <a:noFill/>
            <a:ln w="19046" cap="flat">
              <a:solidFill>
                <a:srgbClr val="669900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ES" sz="1400" b="1" i="0" u="none" strike="noStrike" kern="0" cap="none" spc="0" baseline="0">
                  <a:solidFill>
                    <a:srgbClr val="3B3838"/>
                  </a:solidFill>
                  <a:uFillTx/>
                  <a:latin typeface="Calibri"/>
                </a:rPr>
                <a:t>A4</a:t>
              </a:r>
              <a:endParaRPr lang="es-ES" sz="1400" b="1" i="0" u="none" strike="noStrike" kern="1200" cap="none" spc="0" baseline="0">
                <a:solidFill>
                  <a:srgbClr val="3B3838"/>
                </a:solidFill>
                <a:uFillTx/>
                <a:latin typeface="Calibri"/>
              </a:endParaRP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1400" b="0" i="0" u="none" strike="noStrike" kern="1200" cap="none" spc="0" baseline="0">
                <a:solidFill>
                  <a:srgbClr val="669900"/>
                </a:solidFill>
                <a:uFillTx/>
                <a:latin typeface="Calibri"/>
              </a:endParaRP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ES" sz="1400" b="0" i="0" u="none" strike="noStrike" kern="1200" cap="none" spc="0" baseline="0">
                  <a:solidFill>
                    <a:srgbClr val="669900"/>
                  </a:solidFill>
                  <a:uFillTx/>
                  <a:latin typeface="Calibri"/>
                </a:rPr>
                <a:t>CIIMAR</a:t>
              </a:r>
            </a:p>
          </p:txBody>
        </p:sp>
        <p:sp>
          <p:nvSpPr>
            <p:cNvPr id="20" name="CuadroTexto 20">
              <a:extLst>
                <a:ext uri="{FF2B5EF4-FFF2-40B4-BE49-F238E27FC236}">
                  <a16:creationId xmlns:a16="http://schemas.microsoft.com/office/drawing/2014/main" id="{F337F522-7824-7645-AF10-8947F84B2BFD}"/>
                </a:ext>
              </a:extLst>
            </p:cNvPr>
            <p:cNvSpPr txBox="1"/>
            <p:nvPr/>
          </p:nvSpPr>
          <p:spPr>
            <a:xfrm>
              <a:off x="5895978" y="4533202"/>
              <a:ext cx="1038228" cy="738661"/>
            </a:xfrm>
            <a:prstGeom prst="rect">
              <a:avLst/>
            </a:prstGeom>
            <a:noFill/>
            <a:ln w="19046" cap="flat">
              <a:solidFill>
                <a:srgbClr val="669900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ES" sz="1400" b="1" i="0" u="none" strike="noStrike" kern="0" cap="none" spc="0" baseline="0">
                  <a:solidFill>
                    <a:srgbClr val="3B3838"/>
                  </a:solidFill>
                  <a:uFillTx/>
                  <a:latin typeface="Calibri"/>
                </a:rPr>
                <a:t>A5</a:t>
              </a:r>
              <a:endParaRPr lang="es-ES" sz="1400" b="1" i="0" u="none" strike="noStrike" kern="1200" cap="none" spc="0" baseline="0">
                <a:solidFill>
                  <a:srgbClr val="3B3838"/>
                </a:solidFill>
                <a:uFillTx/>
                <a:latin typeface="Calibri"/>
              </a:endParaRP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1400" b="1" i="0" u="none" strike="noStrike" kern="1200" cap="none" spc="0" baseline="0">
                <a:solidFill>
                  <a:srgbClr val="3B3838"/>
                </a:solidFill>
                <a:uFillTx/>
                <a:latin typeface="Calibri"/>
              </a:endParaRP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ES" sz="1400" b="0" i="0" u="none" strike="noStrike" kern="1200" cap="none" spc="0" baseline="0">
                  <a:solidFill>
                    <a:srgbClr val="669900"/>
                  </a:solidFill>
                  <a:uFillTx/>
                  <a:latin typeface="Calibri"/>
                </a:rPr>
                <a:t>CIIMAR</a:t>
              </a:r>
            </a:p>
          </p:txBody>
        </p:sp>
        <p:sp>
          <p:nvSpPr>
            <p:cNvPr id="21" name="CuadroTexto 21">
              <a:extLst>
                <a:ext uri="{FF2B5EF4-FFF2-40B4-BE49-F238E27FC236}">
                  <a16:creationId xmlns:a16="http://schemas.microsoft.com/office/drawing/2014/main" id="{65D09D16-1F18-7941-91CD-35BB2F29826B}"/>
                </a:ext>
              </a:extLst>
            </p:cNvPr>
            <p:cNvSpPr txBox="1"/>
            <p:nvPr/>
          </p:nvSpPr>
          <p:spPr>
            <a:xfrm>
              <a:off x="6972299" y="4533202"/>
              <a:ext cx="1057275" cy="738661"/>
            </a:xfrm>
            <a:prstGeom prst="rect">
              <a:avLst/>
            </a:prstGeom>
            <a:noFill/>
            <a:ln w="19046" cap="flat">
              <a:solidFill>
                <a:srgbClr val="669900"/>
              </a:solidFill>
              <a:prstDash val="solid"/>
              <a:miter/>
            </a:ln>
          </p:spPr>
          <p:txBody>
            <a:bodyPr vert="horz" wrap="square" lIns="91440" tIns="45720" rIns="91440" bIns="45720" anchor="t" anchorCtr="1" compatLnSpc="1">
              <a:sp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ES" sz="1400" b="1" i="0" u="none" strike="noStrike" kern="1200" cap="none" spc="0" baseline="0">
                  <a:solidFill>
                    <a:srgbClr val="3B3838"/>
                  </a:solidFill>
                  <a:uFillTx/>
                  <a:latin typeface="Calibri"/>
                </a:rPr>
                <a:t>A6</a:t>
              </a: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1400" b="1" i="0" u="none" strike="noStrike" kern="1200" cap="none" spc="0" baseline="0">
                <a:solidFill>
                  <a:srgbClr val="3B3838"/>
                </a:solidFill>
                <a:uFillTx/>
                <a:latin typeface="Calibri"/>
              </a:endParaRP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ES" sz="1400" b="0" i="0" u="none" strike="noStrike" kern="1200" cap="none" spc="0" baseline="0">
                  <a:solidFill>
                    <a:srgbClr val="669900"/>
                  </a:solidFill>
                  <a:uFillTx/>
                  <a:latin typeface="Calibri"/>
                </a:rPr>
                <a:t>CETMAR</a:t>
              </a:r>
            </a:p>
          </p:txBody>
        </p:sp>
        <p:cxnSp>
          <p:nvCxnSpPr>
            <p:cNvPr id="22" name="Conector recto 30">
              <a:extLst>
                <a:ext uri="{FF2B5EF4-FFF2-40B4-BE49-F238E27FC236}">
                  <a16:creationId xmlns:a16="http://schemas.microsoft.com/office/drawing/2014/main" id="{980601D1-9E63-E440-8858-A027EBDDF3B2}"/>
                </a:ext>
              </a:extLst>
            </p:cNvPr>
            <p:cNvCxnSpPr/>
            <p:nvPr/>
          </p:nvCxnSpPr>
          <p:spPr>
            <a:xfrm>
              <a:off x="1914525" y="4227710"/>
              <a:ext cx="0" cy="285750"/>
            </a:xfrm>
            <a:prstGeom prst="straightConnector1">
              <a:avLst/>
            </a:prstGeom>
            <a:noFill/>
            <a:ln w="38103" cap="flat">
              <a:solidFill>
                <a:srgbClr val="333399"/>
              </a:solidFill>
              <a:prstDash val="solid"/>
              <a:miter/>
            </a:ln>
          </p:spPr>
        </p:cxnSp>
        <p:cxnSp>
          <p:nvCxnSpPr>
            <p:cNvPr id="23" name="Conector recto 31">
              <a:extLst>
                <a:ext uri="{FF2B5EF4-FFF2-40B4-BE49-F238E27FC236}">
                  <a16:creationId xmlns:a16="http://schemas.microsoft.com/office/drawing/2014/main" id="{655E1222-9216-E145-983C-6F6E586E37BE}"/>
                </a:ext>
              </a:extLst>
            </p:cNvPr>
            <p:cNvCxnSpPr/>
            <p:nvPr/>
          </p:nvCxnSpPr>
          <p:spPr>
            <a:xfrm>
              <a:off x="3248021" y="4255270"/>
              <a:ext cx="0" cy="285750"/>
            </a:xfrm>
            <a:prstGeom prst="straightConnector1">
              <a:avLst/>
            </a:prstGeom>
            <a:noFill/>
            <a:ln w="38103" cap="flat">
              <a:solidFill>
                <a:srgbClr val="333399"/>
              </a:solidFill>
              <a:prstDash val="solid"/>
              <a:miter/>
            </a:ln>
          </p:spPr>
        </p:cxnSp>
        <p:cxnSp>
          <p:nvCxnSpPr>
            <p:cNvPr id="24" name="Conector recto 32">
              <a:extLst>
                <a:ext uri="{FF2B5EF4-FFF2-40B4-BE49-F238E27FC236}">
                  <a16:creationId xmlns:a16="http://schemas.microsoft.com/office/drawing/2014/main" id="{9F9DCE3E-EAB8-0F42-9D9E-E24E260C8955}"/>
                </a:ext>
              </a:extLst>
            </p:cNvPr>
            <p:cNvCxnSpPr/>
            <p:nvPr/>
          </p:nvCxnSpPr>
          <p:spPr>
            <a:xfrm>
              <a:off x="4329912" y="4255270"/>
              <a:ext cx="0" cy="285750"/>
            </a:xfrm>
            <a:prstGeom prst="straightConnector1">
              <a:avLst/>
            </a:prstGeom>
            <a:noFill/>
            <a:ln w="38103" cap="flat">
              <a:solidFill>
                <a:srgbClr val="333399"/>
              </a:solidFill>
              <a:prstDash val="solid"/>
              <a:miter/>
            </a:ln>
          </p:spPr>
        </p:cxnSp>
        <p:cxnSp>
          <p:nvCxnSpPr>
            <p:cNvPr id="25" name="Conector recto 33">
              <a:extLst>
                <a:ext uri="{FF2B5EF4-FFF2-40B4-BE49-F238E27FC236}">
                  <a16:creationId xmlns:a16="http://schemas.microsoft.com/office/drawing/2014/main" id="{AEAFCEB7-65CD-8242-BF71-7A99321E2BD5}"/>
                </a:ext>
              </a:extLst>
            </p:cNvPr>
            <p:cNvCxnSpPr/>
            <p:nvPr/>
          </p:nvCxnSpPr>
          <p:spPr>
            <a:xfrm>
              <a:off x="5338760" y="4255270"/>
              <a:ext cx="0" cy="285750"/>
            </a:xfrm>
            <a:prstGeom prst="straightConnector1">
              <a:avLst/>
            </a:prstGeom>
            <a:noFill/>
            <a:ln w="38103" cap="flat">
              <a:solidFill>
                <a:srgbClr val="333399"/>
              </a:solidFill>
              <a:prstDash val="solid"/>
              <a:miter/>
            </a:ln>
          </p:spPr>
        </p:cxnSp>
        <p:cxnSp>
          <p:nvCxnSpPr>
            <p:cNvPr id="26" name="Conector recto 34">
              <a:extLst>
                <a:ext uri="{FF2B5EF4-FFF2-40B4-BE49-F238E27FC236}">
                  <a16:creationId xmlns:a16="http://schemas.microsoft.com/office/drawing/2014/main" id="{E7335549-6139-224E-9992-33331E2A1860}"/>
                </a:ext>
              </a:extLst>
            </p:cNvPr>
            <p:cNvCxnSpPr/>
            <p:nvPr/>
          </p:nvCxnSpPr>
          <p:spPr>
            <a:xfrm>
              <a:off x="6415092" y="4227710"/>
              <a:ext cx="0" cy="285750"/>
            </a:xfrm>
            <a:prstGeom prst="straightConnector1">
              <a:avLst/>
            </a:prstGeom>
            <a:noFill/>
            <a:ln w="38103" cap="flat">
              <a:solidFill>
                <a:srgbClr val="333399"/>
              </a:solidFill>
              <a:prstDash val="solid"/>
              <a:miter/>
            </a:ln>
          </p:spPr>
        </p:cxnSp>
      </p:grpSp>
      <p:cxnSp>
        <p:nvCxnSpPr>
          <p:cNvPr id="27" name="Conector recto 35">
            <a:extLst>
              <a:ext uri="{FF2B5EF4-FFF2-40B4-BE49-F238E27FC236}">
                <a16:creationId xmlns:a16="http://schemas.microsoft.com/office/drawing/2014/main" id="{40C474DF-ECD1-3C48-8106-DF3AB7829D46}"/>
              </a:ext>
            </a:extLst>
          </p:cNvPr>
          <p:cNvCxnSpPr/>
          <p:nvPr/>
        </p:nvCxnSpPr>
        <p:spPr>
          <a:xfrm>
            <a:off x="7346205" y="4273398"/>
            <a:ext cx="0" cy="285750"/>
          </a:xfrm>
          <a:prstGeom prst="straightConnector1">
            <a:avLst/>
          </a:prstGeom>
          <a:noFill/>
          <a:ln w="38103" cap="flat">
            <a:solidFill>
              <a:srgbClr val="333399"/>
            </a:solidFill>
            <a:prstDash val="solid"/>
            <a:miter/>
          </a:ln>
        </p:spPr>
      </p:cxnSp>
      <p:sp>
        <p:nvSpPr>
          <p:cNvPr id="28" name="Retângulo 27">
            <a:extLst>
              <a:ext uri="{FF2B5EF4-FFF2-40B4-BE49-F238E27FC236}">
                <a16:creationId xmlns:a16="http://schemas.microsoft.com/office/drawing/2014/main" id="{15D82F4B-51CD-FF4E-B6DC-D3ADB6298A9F}"/>
              </a:ext>
            </a:extLst>
          </p:cNvPr>
          <p:cNvSpPr/>
          <p:nvPr/>
        </p:nvSpPr>
        <p:spPr>
          <a:xfrm>
            <a:off x="1435111" y="687083"/>
            <a:ext cx="64397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NORWATER - Poluentes emergentes nas águas da Galiza-Norte de Portugal: novas ferramentas para a gestão do risco</a:t>
            </a:r>
            <a:endParaRPr lang="pt-PT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DC66FC8-9113-1847-94C3-EB10917312E3}"/>
              </a:ext>
            </a:extLst>
          </p:cNvPr>
          <p:cNvSpPr txBox="1"/>
          <p:nvPr/>
        </p:nvSpPr>
        <p:spPr>
          <a:xfrm>
            <a:off x="6781800" y="3156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 dirty="0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338AAB8D-A7B2-EB45-B8AC-31FECA0C2B61}"/>
              </a:ext>
            </a:extLst>
          </p:cNvPr>
          <p:cNvSpPr txBox="1"/>
          <p:nvPr/>
        </p:nvSpPr>
        <p:spPr>
          <a:xfrm>
            <a:off x="6411686" y="3374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520713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83307" y="235411"/>
            <a:ext cx="3028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i="0" dirty="0" err="1">
                <a:solidFill>
                  <a:srgbClr val="009DD5"/>
                </a:solidFill>
                <a:latin typeface="Calibri"/>
                <a:cs typeface="Calibri"/>
              </a:rPr>
              <a:t>Conselho</a:t>
            </a:r>
            <a:r>
              <a:rPr lang="es-ES" b="1" i="0" dirty="0">
                <a:solidFill>
                  <a:srgbClr val="009DD5"/>
                </a:solidFill>
                <a:latin typeface="Calibri"/>
                <a:cs typeface="Calibri"/>
              </a:rPr>
              <a:t> consultivo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5F27043-729F-F240-8B1C-0E3E31B18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11" y="661457"/>
            <a:ext cx="8784553" cy="449515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F3908B7-A57E-C646-8574-9EADC0808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876" y="5156616"/>
            <a:ext cx="3415417" cy="170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77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283307" y="235411"/>
            <a:ext cx="3028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>
                <a:solidFill>
                  <a:srgbClr val="009DD5"/>
                </a:solidFill>
                <a:latin typeface="Calibri"/>
                <a:cs typeface="Calibri"/>
              </a:rPr>
              <a:t>Objectivos</a:t>
            </a:r>
            <a:endParaRPr lang="es-ES" b="1" i="0" dirty="0">
              <a:solidFill>
                <a:srgbClr val="009DD5"/>
              </a:solidFill>
              <a:latin typeface="Calibri"/>
              <a:cs typeface="Calibri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283C526-1196-B145-A9A1-0454BEBEDA7D}"/>
              </a:ext>
            </a:extLst>
          </p:cNvPr>
          <p:cNvSpPr txBox="1"/>
          <p:nvPr/>
        </p:nvSpPr>
        <p:spPr>
          <a:xfrm>
            <a:off x="455140" y="3361777"/>
            <a:ext cx="816781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200" dirty="0"/>
              <a:t>Identificar os principais poluentes emergentes (</a:t>
            </a:r>
            <a:r>
              <a:rPr lang="pt-PT" sz="2200" dirty="0" err="1"/>
              <a:t>PEs</a:t>
            </a:r>
            <a:r>
              <a:rPr lang="pt-PT" sz="2200" dirty="0"/>
              <a:t>) e das suas fontes nas bacias do Norte de Portugal e da Galiza, além de desenvolver, implementar e harmonizar um conjunto de ferramentas multidisciplinares inovadoras para mitigar o impacto dos poluentes emergentes nessas massas de água. O projeto contribuiu para a melhoria da qualidade das águas e potenciar a implementação da Diretiva-quadro da Água (DQA) neste âmbito transfronteiriço.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4400157-F894-6945-864C-B1A664D0E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47" y="1069980"/>
            <a:ext cx="8356600" cy="13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98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5">
            <a:extLst>
              <a:ext uri="{FF2B5EF4-FFF2-40B4-BE49-F238E27FC236}">
                <a16:creationId xmlns:a16="http://schemas.microsoft.com/office/drawing/2014/main" id="{A2EA9ABE-AF46-A84E-90E8-61D66EDB4A8D}"/>
              </a:ext>
            </a:extLst>
          </p:cNvPr>
          <p:cNvSpPr txBox="1"/>
          <p:nvPr/>
        </p:nvSpPr>
        <p:spPr>
          <a:xfrm>
            <a:off x="270951" y="227173"/>
            <a:ext cx="3028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9DD5"/>
                </a:solidFill>
                <a:latin typeface="Calibri"/>
                <a:cs typeface="Calibri"/>
              </a:rPr>
              <a:t>Objetivos</a:t>
            </a:r>
            <a:endParaRPr lang="es-ES" b="1" i="0" dirty="0">
              <a:solidFill>
                <a:srgbClr val="009DD5"/>
              </a:solidFill>
              <a:latin typeface="Calibri"/>
              <a:cs typeface="Calibri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4E9F794-BE5F-294C-8726-A84D34AA2E26}"/>
              </a:ext>
            </a:extLst>
          </p:cNvPr>
          <p:cNvSpPr txBox="1"/>
          <p:nvPr/>
        </p:nvSpPr>
        <p:spPr>
          <a:xfrm>
            <a:off x="270951" y="914400"/>
            <a:ext cx="85940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endParaRPr lang="pt-PT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PT" dirty="0"/>
              <a:t>Identificar os principais poluentes emergentes (</a:t>
            </a:r>
            <a:r>
              <a:rPr lang="pt-PT" dirty="0" err="1"/>
              <a:t>PEs</a:t>
            </a:r>
            <a:r>
              <a:rPr lang="pt-PT" dirty="0"/>
              <a:t>), incluindo compostos derivados as escorrências de incêndios, bem como as suas fontes e os seus produtos de transformação (</a:t>
            </a:r>
            <a:r>
              <a:rPr lang="pt-PT" dirty="0" err="1"/>
              <a:t>PTs</a:t>
            </a:r>
            <a:r>
              <a:rPr lang="pt-PT" dirty="0"/>
              <a:t>) nas bacias hidrográficas do Norte de Portugal e Galiza.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PT" dirty="0"/>
              <a:t>Desenvolver novos métodos analíticos, ferramentas ecotoxicológicas e ferramentas de predição e modelação para os </a:t>
            </a:r>
            <a:r>
              <a:rPr lang="pt-PT" dirty="0" err="1"/>
              <a:t>PEs</a:t>
            </a:r>
            <a:r>
              <a:rPr lang="pt-PT" dirty="0"/>
              <a:t> com maior risco potencial nos ecossistemas.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PT" dirty="0"/>
              <a:t>Avaliar a eficácia das estações de tratamento de águas residuais (</a:t>
            </a:r>
            <a:r>
              <a:rPr lang="pt-PT" dirty="0" err="1"/>
              <a:t>ETARs</a:t>
            </a:r>
            <a:r>
              <a:rPr lang="pt-PT" dirty="0"/>
              <a:t>) para eliminar os </a:t>
            </a:r>
            <a:r>
              <a:rPr lang="pt-PT" dirty="0" err="1"/>
              <a:t>PEs</a:t>
            </a:r>
            <a:r>
              <a:rPr lang="pt-PT" dirty="0"/>
              <a:t> e desenvolver ferramentas para melhorar os sistemas de tratamento e aumentar a eficácia de remoção dos </a:t>
            </a:r>
            <a:r>
              <a:rPr lang="pt-PT" dirty="0" err="1"/>
              <a:t>PEs</a:t>
            </a:r>
            <a:r>
              <a:rPr lang="pt-PT" dirty="0"/>
              <a:t>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pt-PT" dirty="0"/>
              <a:t>Transferir os resultados às entidades que têm competências na implementação da DQA, na gestão das massas de água interiores e costeiras, e às empresas tecnológicas encarregadas da depuração de águas. Em paralelo, realizaram-se atividades transfronteiriças de educação ambiental, contribuindo assim para uma mudança de comportamento na sociedade civil.</a:t>
            </a:r>
          </a:p>
        </p:txBody>
      </p:sp>
    </p:spTree>
    <p:extLst>
      <p:ext uri="{BB962C8B-B14F-4D97-AF65-F5344CB8AC3E}">
        <p14:creationId xmlns:p14="http://schemas.microsoft.com/office/powerpoint/2010/main" val="586779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6CCC489-8CE6-604A-8A8B-F611A1AE5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9015"/>
            <a:ext cx="9144000" cy="535996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ED50812-D126-3E45-936A-3F8D332EA664}"/>
              </a:ext>
            </a:extLst>
          </p:cNvPr>
          <p:cNvSpPr txBox="1"/>
          <p:nvPr/>
        </p:nvSpPr>
        <p:spPr>
          <a:xfrm>
            <a:off x="108858" y="0"/>
            <a:ext cx="5617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Desenvolvimento de uma rede de monitorização, novos métodos analíticos, e um mapeamento do risco de químicos de preocupação emergente</a:t>
            </a:r>
          </a:p>
        </p:txBody>
      </p:sp>
    </p:spTree>
    <p:extLst>
      <p:ext uri="{BB962C8B-B14F-4D97-AF65-F5344CB8AC3E}">
        <p14:creationId xmlns:p14="http://schemas.microsoft.com/office/powerpoint/2010/main" val="2202596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D57D05D-6C4D-DA43-9F3A-BF71E00C6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914"/>
            <a:ext cx="5968874" cy="6564085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6CD3776D-73BD-2F41-8E5F-980D0555A5D5}"/>
              </a:ext>
            </a:extLst>
          </p:cNvPr>
          <p:cNvSpPr/>
          <p:nvPr/>
        </p:nvSpPr>
        <p:spPr>
          <a:xfrm>
            <a:off x="5725885" y="771436"/>
            <a:ext cx="313508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Desenvolvimento de um modelo de Teia trófica para o estuário do Rio Minho. Prever como os organismos irão variar em função da presença de contaminantes e alterações climáticas</a:t>
            </a:r>
          </a:p>
        </p:txBody>
      </p:sp>
    </p:spTree>
    <p:extLst>
      <p:ext uri="{BB962C8B-B14F-4D97-AF65-F5344CB8AC3E}">
        <p14:creationId xmlns:p14="http://schemas.microsoft.com/office/powerpoint/2010/main" val="102346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BBB25A1-1337-F245-B96D-D0B2DFADA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06" y="1451692"/>
            <a:ext cx="8531885" cy="45330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5AC811C-0683-0444-A852-6ABB91C15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132" y="2828329"/>
            <a:ext cx="4981332" cy="267775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A5E2AD4-A248-8846-AE57-7570E5F2D1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193" y="2828329"/>
            <a:ext cx="3020882" cy="217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164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2D175A79-7C6A-1845-82D9-319DE91D289D}"/>
              </a:ext>
            </a:extLst>
          </p:cNvPr>
          <p:cNvSpPr/>
          <p:nvPr/>
        </p:nvSpPr>
        <p:spPr>
          <a:xfrm>
            <a:off x="323579" y="824316"/>
            <a:ext cx="800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Desenvolvimento de ferramentas ecotoxicológicas para avaliar a toxicidade da água dos rios, das </a:t>
            </a:r>
            <a:r>
              <a:rPr lang="pt-P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ETARs</a:t>
            </a:r>
            <a:r>
              <a:rPr lang="pt-PT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e da eficácia dos novos métodos de tratamento</a:t>
            </a:r>
            <a:endParaRPr lang="pt-PT" b="0" i="0" u="none" strike="noStrike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+mj-lt"/>
            </a:endParaRPr>
          </a:p>
        </p:txBody>
      </p:sp>
      <p:pic>
        <p:nvPicPr>
          <p:cNvPr id="8" name="Picture 20">
            <a:extLst>
              <a:ext uri="{FF2B5EF4-FFF2-40B4-BE49-F238E27FC236}">
                <a16:creationId xmlns:a16="http://schemas.microsoft.com/office/drawing/2014/main" id="{F133D960-7157-C142-A819-FF9BCC95F2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62" t="24248" r="21038" b="11752"/>
          <a:stretch/>
        </p:blipFill>
        <p:spPr>
          <a:xfrm>
            <a:off x="203766" y="2716321"/>
            <a:ext cx="2456326" cy="3215554"/>
          </a:xfrm>
          <a:prstGeom prst="rect">
            <a:avLst/>
          </a:prstGeom>
        </p:spPr>
      </p:pic>
      <p:grpSp>
        <p:nvGrpSpPr>
          <p:cNvPr id="9" name="Agrupar 9">
            <a:extLst>
              <a:ext uri="{FF2B5EF4-FFF2-40B4-BE49-F238E27FC236}">
                <a16:creationId xmlns:a16="http://schemas.microsoft.com/office/drawing/2014/main" id="{072702EA-0455-4647-B4FD-1514B9B26885}"/>
              </a:ext>
            </a:extLst>
          </p:cNvPr>
          <p:cNvGrpSpPr/>
          <p:nvPr/>
        </p:nvGrpSpPr>
        <p:grpSpPr>
          <a:xfrm>
            <a:off x="2963006" y="2458507"/>
            <a:ext cx="3492501" cy="1003300"/>
            <a:chOff x="8079713" y="5076052"/>
            <a:chExt cx="6178905" cy="1960308"/>
          </a:xfrm>
        </p:grpSpPr>
        <p:pic>
          <p:nvPicPr>
            <p:cNvPr id="10" name="Imagem 13">
              <a:extLst>
                <a:ext uri="{FF2B5EF4-FFF2-40B4-BE49-F238E27FC236}">
                  <a16:creationId xmlns:a16="http://schemas.microsoft.com/office/drawing/2014/main" id="{155820E4-9E8F-D148-94CB-D888D28FD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220" b="99390" l="5429" r="95429">
                          <a14:foregroundMark x1="27714" y1="17988" x2="15429" y2="22561"/>
                          <a14:foregroundMark x1="15429" y1="22561" x2="12857" y2="55793"/>
                          <a14:foregroundMark x1="12857" y1="55793" x2="16000" y2="71341"/>
                          <a14:foregroundMark x1="16000" y1="71341" x2="27429" y2="82317"/>
                          <a14:foregroundMark x1="27429" y1="82317" x2="40571" y2="85976"/>
                          <a14:foregroundMark x1="40571" y1="85976" x2="52000" y2="85366"/>
                          <a14:foregroundMark x1="52000" y1="85366" x2="65143" y2="77744"/>
                          <a14:foregroundMark x1="65143" y1="77744" x2="78286" y2="56707"/>
                          <a14:foregroundMark x1="79143" y1="47561" x2="77143" y2="35061"/>
                          <a14:foregroundMark x1="77143" y1="35061" x2="67714" y2="21951"/>
                          <a14:foregroundMark x1="67714" y1="21951" x2="56286" y2="15244"/>
                          <a14:foregroundMark x1="56286" y1="15244" x2="29429" y2="17988"/>
                          <a14:foregroundMark x1="29429" y1="17988" x2="22857" y2="30488"/>
                          <a14:foregroundMark x1="22857" y1="30488" x2="22857" y2="38110"/>
                          <a14:foregroundMark x1="80857" y1="53354" x2="84857" y2="66159"/>
                          <a14:foregroundMark x1="84857" y1="66159" x2="65714" y2="89024"/>
                          <a14:foregroundMark x1="91429" y1="53354" x2="91714" y2="39634"/>
                          <a14:foregroundMark x1="91714" y1="39634" x2="88000" y2="29878"/>
                          <a14:foregroundMark x1="90000" y1="52744" x2="89429" y2="64634"/>
                          <a14:foregroundMark x1="89429" y1="64634" x2="76000" y2="85671"/>
                          <a14:foregroundMark x1="76000" y1="85671" x2="64571" y2="90549"/>
                          <a14:foregroundMark x1="64571" y1="90549" x2="44286" y2="91159"/>
                          <a14:foregroundMark x1="28857" y1="87805" x2="28857" y2="87805"/>
                          <a14:foregroundMark x1="10857" y1="59451" x2="10857" y2="59451"/>
                          <a14:foregroundMark x1="10857" y1="52134" x2="10857" y2="39634"/>
                          <a14:foregroundMark x1="9429" y1="43902" x2="10286" y2="73476"/>
                          <a14:foregroundMark x1="10857" y1="71951" x2="9429" y2="45122"/>
                          <a14:foregroundMark x1="9429" y1="45122" x2="14000" y2="31098"/>
                          <a14:foregroundMark x1="14000" y1="31098" x2="30571" y2="11890"/>
                          <a14:foregroundMark x1="30571" y1="11890" x2="42000" y2="7927"/>
                          <a14:foregroundMark x1="42000" y1="7927" x2="54857" y2="7622"/>
                          <a14:foregroundMark x1="54857" y1="7622" x2="55429" y2="7622"/>
                          <a14:foregroundMark x1="55429" y1="7622" x2="55429" y2="7622"/>
                          <a14:foregroundMark x1="62286" y1="7622" x2="74286" y2="9756"/>
                          <a14:foregroundMark x1="74286" y1="9756" x2="82857" y2="18293"/>
                          <a14:foregroundMark x1="82857" y1="18293" x2="85714" y2="25610"/>
                          <a14:foregroundMark x1="50571" y1="2439" x2="50571" y2="2439"/>
                          <a14:foregroundMark x1="5429" y1="50000" x2="5429" y2="50000"/>
                          <a14:foregroundMark x1="40000" y1="98780" x2="40649" y2="98780"/>
                          <a14:foregroundMark x1="52585" y1="98410" x2="62857" y2="95122"/>
                          <a14:foregroundMark x1="62857" y1="95122" x2="64286" y2="95122"/>
                          <a14:foregroundMark x1="95714" y1="53354" x2="95714" y2="53354"/>
                          <a14:foregroundMark x1="28857" y1="94207" x2="28857" y2="94207"/>
                          <a14:backgroundMark x1="40286" y1="99390" x2="52000" y2="993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79713" y="5579784"/>
              <a:ext cx="1131343" cy="1060230"/>
            </a:xfrm>
            <a:prstGeom prst="rect">
              <a:avLst/>
            </a:prstGeom>
          </p:spPr>
        </p:pic>
        <p:pic>
          <p:nvPicPr>
            <p:cNvPr id="11" name="Imagem 14">
              <a:extLst>
                <a:ext uri="{FF2B5EF4-FFF2-40B4-BE49-F238E27FC236}">
                  <a16:creationId xmlns:a16="http://schemas.microsoft.com/office/drawing/2014/main" id="{FAC8B1A3-5AEB-0042-8597-A1CA120F8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11720" y="5076052"/>
              <a:ext cx="2646898" cy="1960308"/>
            </a:xfrm>
            <a:prstGeom prst="rect">
              <a:avLst/>
            </a:prstGeom>
          </p:spPr>
        </p:pic>
        <p:sp>
          <p:nvSpPr>
            <p:cNvPr id="12" name="Seta: Movimento Para a Direita 1">
              <a:extLst>
                <a:ext uri="{FF2B5EF4-FFF2-40B4-BE49-F238E27FC236}">
                  <a16:creationId xmlns:a16="http://schemas.microsoft.com/office/drawing/2014/main" id="{74A6895F-A7D1-FB46-9B53-0B237D31FF24}"/>
                </a:ext>
              </a:extLst>
            </p:cNvPr>
            <p:cNvSpPr/>
            <p:nvPr/>
          </p:nvSpPr>
          <p:spPr>
            <a:xfrm>
              <a:off x="9746970" y="6020178"/>
              <a:ext cx="1481487" cy="179441"/>
            </a:xfrm>
            <a:prstGeom prst="stripedRightArrow">
              <a:avLst/>
            </a:prstGeom>
            <a:solidFill>
              <a:srgbClr val="A9987F"/>
            </a:solidFill>
            <a:ln>
              <a:solidFill>
                <a:srgbClr val="A998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3" name="Picture 21">
            <a:extLst>
              <a:ext uri="{FF2B5EF4-FFF2-40B4-BE49-F238E27FC236}">
                <a16:creationId xmlns:a16="http://schemas.microsoft.com/office/drawing/2014/main" id="{63312623-63BC-F943-A57D-FE0E43BEF7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9103" y="2850226"/>
            <a:ext cx="1989040" cy="308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38115"/>
      </p:ext>
    </p:extLst>
  </p:cSld>
  <p:clrMapOvr>
    <a:masterClrMapping/>
  </p:clrMapOvr>
</p:sld>
</file>

<file path=ppt/theme/theme1.xml><?xml version="1.0" encoding="utf-8"?>
<a:theme xmlns:a="http://schemas.openxmlformats.org/drawingml/2006/main" name="NOR-WATER 4x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7878</TotalTime>
  <Words>595</Words>
  <Application>Microsoft Macintosh PowerPoint</Application>
  <PresentationFormat>Apresentação no Ecrã (4:3)</PresentationFormat>
  <Paragraphs>70</Paragraphs>
  <Slides>17</Slides>
  <Notes>1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Myriad Pro</vt:lpstr>
      <vt:lpstr>Myriad Pro Semibold</vt:lpstr>
      <vt:lpstr>NOR-WATER 4x3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* **</dc:creator>
  <cp:lastModifiedBy>Miguel Santos</cp:lastModifiedBy>
  <cp:revision>123</cp:revision>
  <dcterms:created xsi:type="dcterms:W3CDTF">2019-08-07T06:51:29Z</dcterms:created>
  <dcterms:modified xsi:type="dcterms:W3CDTF">2023-07-25T14:25:04Z</dcterms:modified>
</cp:coreProperties>
</file>